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7" r:id="rId4"/>
  </p:sldMasterIdLst>
  <p:sldIdLst>
    <p:sldId id="256" r:id="rId5"/>
    <p:sldId id="268" r:id="rId6"/>
    <p:sldId id="257" r:id="rId7"/>
    <p:sldId id="258" r:id="rId8"/>
    <p:sldId id="259" r:id="rId9"/>
    <p:sldId id="314" r:id="rId10"/>
    <p:sldId id="322" r:id="rId11"/>
    <p:sldId id="312" r:id="rId12"/>
    <p:sldId id="316" r:id="rId13"/>
    <p:sldId id="323" r:id="rId14"/>
    <p:sldId id="302" r:id="rId15"/>
    <p:sldId id="324" r:id="rId16"/>
    <p:sldId id="320" r:id="rId17"/>
    <p:sldId id="325" r:id="rId18"/>
    <p:sldId id="30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53B057-4A50-219F-630E-8FE6293CCF83}" v="1683" dt="2021-11-30T18:21:23.004"/>
    <p1510:client id="{114AC5CD-81D3-4F05-1AF6-1AF048F6C4B8}" v="4" dt="2021-09-25T21:51:51.423"/>
    <p1510:client id="{1C51D984-6963-FCAE-3B69-5ED884DF49B3}" v="1946" dt="2021-12-23T03:12:44.929"/>
    <p1510:client id="{2ABEF444-280B-D11B-3611-74A8E036B100}" v="122" dt="2021-12-08T13:24:49.965"/>
    <p1510:client id="{2AECE2E8-A1B8-9A19-1483-6CEC15297F46}" v="1" dt="2021-11-29T21:34:22.947"/>
    <p1510:client id="{2E1FA39A-D89F-6536-EAAA-D3F98E2EFF22}" v="44" dt="2021-12-14T23:09:49.811"/>
    <p1510:client id="{3133489B-2342-CA7D-D5FA-C1AA1E423871}" v="220" dt="2021-10-06T02:34:31.292"/>
    <p1510:client id="{3286FDA7-8D4B-8720-A231-635F619CE51E}" v="870" dt="2021-10-21T17:03:14.625"/>
    <p1510:client id="{3B343A42-5ED9-0178-B87B-EFE0CFD2D929}" v="2" dt="2022-04-01T14:35:02.711"/>
    <p1510:client id="{5436DA4D-DDBC-6D8D-799F-6F35AD9E1196}" v="196" dt="2021-09-23T14:24:06.969"/>
    <p1510:client id="{671D7B1F-B2C1-6CDA-F4C2-CBC8D023C4D2}" v="2" dt="2022-01-12T22:02:25.220"/>
    <p1510:client id="{700ACBA8-6B48-C366-C65E-FF2C6EF7F874}" v="2494" dt="2021-11-18T17:49:05.152"/>
    <p1510:client id="{7423FECC-54D1-6D56-E77A-FD1F1CEA5B90}" v="2184" dt="2021-12-22T03:21:22.940"/>
    <p1510:client id="{7687DCB9-512A-4050-B072-05B7529DCA60}" v="18" dt="2021-08-09T21:58:03.968"/>
    <p1510:client id="{97725608-94E7-2127-4935-836CE4BE77C9}" v="1036" dt="2021-12-22T15:53:46.012"/>
    <p1510:client id="{97924C0F-573D-F123-A225-DA72513E63F7}" v="4" dt="2021-10-06T01:39:17.269"/>
    <p1510:client id="{AEADFADD-4CD6-7BEB-63A9-B61D235B7A75}" v="685" dt="2021-09-07T17:25:25.788"/>
    <p1510:client id="{B3FB74BD-0281-6E25-CE50-883803ACA6FF}" v="973" dt="2021-12-23T01:41:30.321"/>
    <p1510:client id="{B4F638D9-2C52-ACF9-55A1-9FA3DA672727}" v="1050" dt="2021-12-23T15:30:31.793"/>
    <p1510:client id="{B7347D52-4D17-F367-9DE6-6F3D949FFB92}" v="2319" dt="2021-09-09T15:38:21.703"/>
    <p1510:client id="{C431FCA5-4296-1C01-F9A8-1605AE60C6F7}" v="3519" dt="2021-12-16T12:26:45.402"/>
    <p1510:client id="{CC966ED0-B10D-50BB-C367-128E1BA399A0}" v="1974" dt="2021-08-12T02:09:16.585"/>
    <p1510:client id="{CCD4C09B-4E26-4A7B-9910-6B095AC0854C}" v="1224" dt="2021-12-07T19:26:00.251"/>
    <p1510:client id="{CF691496-6C63-3C65-B3B9-869457F7A780}" v="1873" dt="2021-12-23T14:13:17.048"/>
    <p1510:client id="{D48947B8-3A81-1B92-4E61-FF2DA52434FB}" v="21" dt="2021-12-16T14:44:26.790"/>
    <p1510:client id="{D6AEC9FB-ED6F-48F7-89C4-4F57D54A5A01}" v="1" dt="2021-09-23T13:48:01.692"/>
    <p1510:client id="{E5B7C042-EBE0-7EC0-5ACB-9472C2771786}" v="991" dt="2021-08-19T14:59:57.745"/>
    <p1510:client id="{E932062A-3F6F-752B-C2B0-F7124A6F63CC}" v="1118" dt="2021-10-10T15:26:27.573"/>
    <p1510:client id="{EDB788ED-D632-0024-BA46-74F0735ABD14}" v="84" dt="2022-08-29T15:53:44.326"/>
    <p1510:client id="{EF27991E-ED65-0281-B311-17D89A26C94D}" v="2781" dt="2021-11-30T04:08:12.7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son, Michael T." userId="S::benson_rowan.edu#ext#@middlesex.onmicrosoft.com::7c5dbc09-3044-43d6-adf7-fb53ae4f67be" providerId="AD" clId="Web-{671D7B1F-B2C1-6CDA-F4C2-CBC8D023C4D2}"/>
    <pc:docChg chg="modSld">
      <pc:chgData name="Benson, Michael T." userId="S::benson_rowan.edu#ext#@middlesex.onmicrosoft.com::7c5dbc09-3044-43d6-adf7-fb53ae4f67be" providerId="AD" clId="Web-{671D7B1F-B2C1-6CDA-F4C2-CBC8D023C4D2}" dt="2022-01-12T22:02:25.220" v="1"/>
      <pc:docMkLst>
        <pc:docMk/>
      </pc:docMkLst>
      <pc:sldChg chg="modSp">
        <pc:chgData name="Benson, Michael T." userId="S::benson_rowan.edu#ext#@middlesex.onmicrosoft.com::7c5dbc09-3044-43d6-adf7-fb53ae4f67be" providerId="AD" clId="Web-{671D7B1F-B2C1-6CDA-F4C2-CBC8D023C4D2}" dt="2022-01-12T22:01:33.985" v="0"/>
        <pc:sldMkLst>
          <pc:docMk/>
          <pc:sldMk cId="109857222" sldId="256"/>
        </pc:sldMkLst>
        <pc:picChg chg="mod">
          <ac:chgData name="Benson, Michael T." userId="S::benson_rowan.edu#ext#@middlesex.onmicrosoft.com::7c5dbc09-3044-43d6-adf7-fb53ae4f67be" providerId="AD" clId="Web-{671D7B1F-B2C1-6CDA-F4C2-CBC8D023C4D2}" dt="2022-01-12T22:01:33.985" v="0"/>
          <ac:picMkLst>
            <pc:docMk/>
            <pc:sldMk cId="109857222" sldId="256"/>
            <ac:picMk id="4" creationId="{0072AEB8-5900-4541-B53A-441D890AD159}"/>
          </ac:picMkLst>
        </pc:picChg>
      </pc:sldChg>
      <pc:sldChg chg="modSp">
        <pc:chgData name="Benson, Michael T." userId="S::benson_rowan.edu#ext#@middlesex.onmicrosoft.com::7c5dbc09-3044-43d6-adf7-fb53ae4f67be" providerId="AD" clId="Web-{671D7B1F-B2C1-6CDA-F4C2-CBC8D023C4D2}" dt="2022-01-12T22:02:25.220" v="1"/>
        <pc:sldMkLst>
          <pc:docMk/>
          <pc:sldMk cId="313324775" sldId="323"/>
        </pc:sldMkLst>
        <pc:picChg chg="mod">
          <ac:chgData name="Benson, Michael T." userId="S::benson_rowan.edu#ext#@middlesex.onmicrosoft.com::7c5dbc09-3044-43d6-adf7-fb53ae4f67be" providerId="AD" clId="Web-{671D7B1F-B2C1-6CDA-F4C2-CBC8D023C4D2}" dt="2022-01-12T22:02:25.220" v="1"/>
          <ac:picMkLst>
            <pc:docMk/>
            <pc:sldMk cId="313324775" sldId="323"/>
            <ac:picMk id="7" creationId="{6F322184-8A28-4B91-A3AE-D8884C6DCF76}"/>
          </ac:picMkLst>
        </pc:picChg>
      </pc:sldChg>
    </pc:docChg>
  </pc:docChgLst>
  <pc:docChgLst>
    <pc:chgData name="Moe Tabanli" userId="S::mtabanli@middlesexcc.edu::d02b9af5-3a92-4b23-814e-3d5311dc22a5" providerId="AD" clId="Web-{3B343A42-5ED9-0178-B87B-EFE0CFD2D929}"/>
    <pc:docChg chg="modSld">
      <pc:chgData name="Moe Tabanli" userId="S::mtabanli@middlesexcc.edu::d02b9af5-3a92-4b23-814e-3d5311dc22a5" providerId="AD" clId="Web-{3B343A42-5ED9-0178-B87B-EFE0CFD2D929}" dt="2022-04-01T14:35:02.711" v="3" actId="20577"/>
      <pc:docMkLst>
        <pc:docMk/>
      </pc:docMkLst>
      <pc:sldChg chg="modSp">
        <pc:chgData name="Moe Tabanli" userId="S::mtabanli@middlesexcc.edu::d02b9af5-3a92-4b23-814e-3d5311dc22a5" providerId="AD" clId="Web-{3B343A42-5ED9-0178-B87B-EFE0CFD2D929}" dt="2022-04-01T14:35:02.711" v="3" actId="20577"/>
        <pc:sldMkLst>
          <pc:docMk/>
          <pc:sldMk cId="1643488336" sldId="300"/>
        </pc:sldMkLst>
        <pc:spChg chg="mod">
          <ac:chgData name="Moe Tabanli" userId="S::mtabanli@middlesexcc.edu::d02b9af5-3a92-4b23-814e-3d5311dc22a5" providerId="AD" clId="Web-{3B343A42-5ED9-0178-B87B-EFE0CFD2D929}" dt="2022-04-01T14:35:02.711" v="3" actId="20577"/>
          <ac:spMkLst>
            <pc:docMk/>
            <pc:sldMk cId="1643488336" sldId="300"/>
            <ac:spMk id="4" creationId="{A8E6678A-F4C1-4CF6-950B-AF40AC862080}"/>
          </ac:spMkLst>
        </pc:spChg>
      </pc:sldChg>
    </pc:docChg>
  </pc:docChgLst>
  <pc:docChgLst>
    <pc:chgData name="Moe Tabanli" userId="S::mtabanli@middlesexcc.edu::d02b9af5-3a92-4b23-814e-3d5311dc22a5" providerId="AD" clId="Web-{EDB788ED-D632-0024-BA46-74F0735ABD14}"/>
    <pc:docChg chg="modSld">
      <pc:chgData name="Moe Tabanli" userId="S::mtabanli@middlesexcc.edu::d02b9af5-3a92-4b23-814e-3d5311dc22a5" providerId="AD" clId="Web-{EDB788ED-D632-0024-BA46-74F0735ABD14}" dt="2022-08-29T15:53:44.326" v="42" actId="20577"/>
      <pc:docMkLst>
        <pc:docMk/>
      </pc:docMkLst>
      <pc:sldChg chg="modSp">
        <pc:chgData name="Moe Tabanli" userId="S::mtabanli@middlesexcc.edu::d02b9af5-3a92-4b23-814e-3d5311dc22a5" providerId="AD" clId="Web-{EDB788ED-D632-0024-BA46-74F0735ABD14}" dt="2022-08-29T15:53:44.326" v="42" actId="20577"/>
        <pc:sldMkLst>
          <pc:docMk/>
          <pc:sldMk cId="1607521902" sldId="312"/>
        </pc:sldMkLst>
        <pc:spChg chg="mod">
          <ac:chgData name="Moe Tabanli" userId="S::mtabanli@middlesexcc.edu::d02b9af5-3a92-4b23-814e-3d5311dc22a5" providerId="AD" clId="Web-{EDB788ED-D632-0024-BA46-74F0735ABD14}" dt="2022-08-29T15:53:44.326" v="42" actId="20577"/>
          <ac:spMkLst>
            <pc:docMk/>
            <pc:sldMk cId="1607521902" sldId="312"/>
            <ac:spMk id="17" creationId="{135B1F7F-B998-428D-90DB-A68969FF3E28}"/>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23T13:54:25.742"/>
    </inkml:context>
    <inkml:brush xml:id="br0">
      <inkml:brushProperty name="width" value="0.1" units="cm"/>
      <inkml:brushProperty name="height" value="0.1" units="cm"/>
      <inkml:brushProperty name="color" value="#E71224"/>
    </inkml:brush>
  </inkml:definitions>
  <inkml:trace contextRef="#ctx0" brushRef="#br0">36716 12802 16383 0 0,'-4'0'0'0'0,"-6"0"0"0"0,-5 0 0 0 0,-9 0 0 0 0,-3-4 0 0 0,-3-2 0 0 0,-4 1 0 0 0,-4 1 0 0 0,-1 1 0 0 0,3 1 0 0 0,3 1 0 0 0,3 0 0 0 0,3 1 0 0 0,1 1 0 0 0,1-1 0 0 0,5-4 0 0 0,-3-2 0 0 0,-1 1 0 0 0,-1 1 0 0 0,-1 1 0 0 0,1 1 0 0 0,0 1 0 0 0,-1 1 0 0 0,1 0 0 0 0,1 0 0 0 0,-5 0 0 0 0,-2 0 0 0 0,2 1 0 0 0,0-1 0 0 0,-3 0 0 0 0,-4 0 0 0 0,-1 0 0 0 0,3 0 0 0 0,2 0 0 0 0,2 0 0 0 0,3 0 0 0 0,-7 0 0 0 0,-6 0 0 0 0,-1 0 0 0 0,3 0 0 0 0,4 0 0 0 0,3 0 0 0 0,3 0 0 0 0,1 0 0 0 0,3 0 0 0 0,-1 0 0 0 0,1 0 0 0 0,0 0 0 0 0,0 0 0 0 0,-4 0 0 0 0,-2 0 0 0 0,-4 4 0 0 0,0 2 0 0 0,-3-1 0 0 0,0-1 0 0 0,8 3 0 0 0,3 1 0 0 0,2-2 0 0 0,2 3 0 0 0,0 0 0 0 0,-1 2 0 0 0,4 4 0 0 0,5 3 0 0 0,1 3 0 0 0,-2-2 0 0 0,-2-5 0 0 0,1 1 0 0 0,4 0 0 0 0,0 3 0 0 0,1 3 0 0 0,3 1 0 0 0,3 1 0 0 0,3 2 0 0 0,0-1 0 0 0,2 1 0 0 0,4 1 0 0 0,7-6 0 0 0,4 0 0 0 0,1-1 0 0 0,1-3 0 0 0,2 5 0 0 0,7 2 0 0 0,-2 1 0 0 0,-1-2 0 0 0,-4-2 0 0 0,0-4 0 0 0,-1-5 0 0 0,-2 1 0 0 0,-1-3 0 0 0,3 2 0 0 0,1-1 0 0 0,2-3 0 0 0,-2 3 0 0 0,-1-1 0 0 0,-3 2 0 0 0,0-1 0 0 0,2-2 0 0 0,2-2 0 0 0,1 2 0 0 0,3-1 0 0 0,1-1 0 0 0,0-2 0 0 0,-3 3 0 0 0,-2 0 0 0 0,1-1 0 0 0,1-2 0 0 0,1 3 0 0 0,0 1 0 0 0,2-2 0 0 0,0-2 0 0 0,1-1 0 0 0,-4 3 0 0 0,-2 0 0 0 0,0-1 0 0 0,2-1 0 0 0,1-1 0 0 0,0-1 0 0 0,2-2 0 0 0,0 1 0 0 0,1-1 0 0 0,-4 3 0 0 0,-2 3 0 0 0,4-1 0 0 0,-1 3 0 0 0,0 1 0 0 0,4-2 0 0 0,2-2 0 0 0,0-2 0 0 0,0-1 0 0 0,-1-1 0 0 0,0-1 0 0 0,-2 0 0 0 0,0 0 0 0 0,0-1 0 0 0,0 1 0 0 0,-1 0 0 0 0,1 0 0 0 0,-1 0 0 0 0,1 0 0 0 0,-1 0 0 0 0,1 4 0 0 0,-1 1 0 0 0,1 1 0 0 0,0-2 0 0 0,-1-1 0 0 0,1-1 0 0 0,-1-1 0 0 0,1-1 0 0 0,4 0 0 0 0,1 0 0 0 0,0 0 0 0 0,-1-4 0 0 0,-1-2 0 0 0,-6-4 0 0 0,-2 0 0 0 0,0 2 0 0 0,0 2 0 0 0,-3-3 0 0 0,0 2 0 0 0,1 0 0 0 0,-2-1 0 0 0,-5-5 0 0 0,1 1 0 0 0,3-3 0 0 0,-3-2 0 0 0,3 2 0 0 0,-3-2 0 0 0,-2-1 0 0 0,-4-2 0 0 0,-2-2 0 0 0,2 3 0 0 0,0 1 0 0 0,-1-2 0 0 0,-1 0 0 0 0,-2-2 0 0 0,0-1 0 0 0,-2-1 0 0 0,0-1 0 0 0,0 0 0 0 0,0 1 0 0 0,0-1 0 0 0,-1 0 0 0 0,-3 4 0 0 0,-2 2 0 0 0,1 0 0 0 0,1-2 0 0 0,-4 4 0 0 0,1 0 0 0 0,-4 3 0 0 0,1-1 0 0 0,2-1 0 0 0,2-2 0 0 0,2-3 0 0 0,2-2 0 0 0,-3 4 0 0 0,-1 4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23T13:54:25.743"/>
    </inkml:context>
    <inkml:brush xml:id="br0">
      <inkml:brushProperty name="width" value="0.1" units="cm"/>
      <inkml:brushProperty name="height" value="0.1" units="cm"/>
      <inkml:brushProperty name="color" value="#E71224"/>
    </inkml:brush>
  </inkml:definitions>
  <inkml:trace contextRef="#ctx0" brushRef="#br0">29268 18826 16383 0 0,'-4'0'0'0'0,"-6"-5"0"0"0,-5 0 0 0 0,-4 0 0 0 0,1-4 0 0 0,-1 1 0 0 0,3-4 0 0 0,0 1 0 0 0,-1 3 0 0 0,2-3 0 0 0,-1 2 0 0 0,-1 1 0 0 0,-3 3 0 0 0,-1 2 0 0 0,-2 2 0 0 0,3-4 0 0 0,1 0 0 0 0,-1 0 0 0 0,0 1 0 0 0,-7 1 0 0 0,-1 2 0 0 0,-1 0 0 0 0,0 1 0 0 0,1 0 0 0 0,2 0 0 0 0,-4 0 0 0 0,-1 0 0 0 0,1 0 0 0 0,1 1 0 0 0,-3-1 0 0 0,0 0 0 0 0,2 0 0 0 0,0 0 0 0 0,3 0 0 0 0,1 0 0 0 0,0 4 0 0 0,2 1 0 0 0,-1 5 0 0 0,5 4 0 0 0,1 0 0 0 0,0-3 0 0 0,3 2 0 0 0,0-2 0 0 0,3 1 0 0 0,4 3 0 0 0,3 4 0 0 0,2 1 0 0 0,3 3 0 0 0,1 1 0 0 0,0 1 0 0 0,1 0 0 0 0,-1 0 0 0 0,1 1 0 0 0,-1-1 0 0 0,1-1 0 0 0,-1 1 0 0 0,0 0 0 0 0,0 0 0 0 0,0-1 0 0 0,4-3 0 0 0,2-2 0 0 0,-1 0 0 0 0,-1 1 0 0 0,3-2 0 0 0,1-1 0 0 0,-2 1 0 0 0,3 2 0 0 0,0 2 0 0 0,2 0 0 0 0,4-2 0 0 0,-1-1 0 0 0,1-4 0 0 0,-1 0 0 0 0,0-2 0 0 0,-1 0 0 0 0,0-2 0 0 0,3-2 0 0 0,3 0 0 0 0,2 0 0 0 0,2-2 0 0 0,-4 2 0 0 0,1-1 0 0 0,-1-1 0 0 0,-2 2 0 0 0,-1-1 0 0 0,2-1 0 0 0,2-2 0 0 0,1 2 0 0 0,2 0 0 0 0,1-1 0 0 0,0-2 0 0 0,1-1 0 0 0,0-1 0 0 0,0-2 0 0 0,0 0 0 0 0,0 0 0 0 0,-1 0 0 0 0,1 0 0 0 0,0-1 0 0 0,-1 1 0 0 0,1 0 0 0 0,0 4 0 0 0,-1 2 0 0 0,1-1 0 0 0,-1-1 0 0 0,1-1 0 0 0,0-1 0 0 0,-1-1 0 0 0,1 0 0 0 0,-1-1 0 0 0,1 0 0 0 0,-5-5 0 0 0,0-1 0 0 0,-1 1 0 0 0,-3-4 0 0 0,-4-4 0 0 0,0-4 0 0 0,-3-3 0 0 0,-1-3 0 0 0,-4-1 0 0 0,-1-1 0 0 0,-2-1 0 0 0,-1 1 0 0 0,0 0 0 0 0,-1 0 0 0 0,5 0 0 0 0,1 0 0 0 0,0 0 0 0 0,-1 0 0 0 0,-1 1 0 0 0,-1-1 0 0 0,-1 1 0 0 0,-1-1 0 0 0,0 1 0 0 0,0-1 0 0 0,0 0 0 0 0,0 1 0 0 0,0-1 0 0 0,-1 1 0 0 0,1-1 0 0 0,0 0 0 0 0,-4 5 0 0 0,-2 1 0 0 0,1 0 0 0 0,1-2 0 0 0,1 0 0 0 0,-3 2 0 0 0,-5 1 0 0 0,0-1 0 0 0,-3 3 0 0 0,1 0 0 0 0,3-2 0 0 0,-1 3 0 0 0,-3 3 0 0 0,-3 4 0 0 0,1 0 0 0 0,-1 0 0 0 0,-1 2 0 0 0,2-2 0 0 0,-1 0 0 0 0,-1 2 0 0 0,2 1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23T13:54:25.744"/>
    </inkml:context>
    <inkml:brush xml:id="br0">
      <inkml:brushProperty name="width" value="0.1" units="cm"/>
      <inkml:brushProperty name="height" value="0.1" units="cm"/>
      <inkml:brushProperty name="color" value="#E71224"/>
    </inkml:brush>
  </inkml:definitions>
  <inkml:trace contextRef="#ctx0" brushRef="#br0">35361 15584 16383 0 0,'0'4'0'0'0,"-4"6"0"0"0,-1 5 0 0 0,-5 0 0 0 0,0 2 0 0 0,-2-2 0 0 0,0 0 0 0 0,-2 2 0 0 0,2 3 0 0 0,-1-3 0 0 0,1 1 0 0 0,3 0 0 0 0,2 3 0 0 0,4 1 0 0 0,-3-3 0 0 0,0-1 0 0 0,-3-3 0 0 0,-1 0 0 0 0,2 2 0 0 0,3 1 0 0 0,1 3 0 0 0,-2-2 0 0 0,4-6 0 0 0,6-3 0 0 0,3 0 0 0 0,4 2 0 0 0,5 0 0 0 0,3-3 0 0 0,-1 2 0 0 0,0-2 0 0 0,-2 3 0 0 0,-5 3 0 0 0,1-1 0 0 0,2-3 0 0 0,-2 1 0 0 0,-2 2 0 0 0,1 0 0 0 0,-1 0 0 0 0,-3 3 0 0 0,3-1 0 0 0,-2 0 0 0 0,3 1 0 0 0,-1 3 0 0 0,-2-2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23T13:54:25.745"/>
    </inkml:context>
    <inkml:brush xml:id="br0">
      <inkml:brushProperty name="width" value="0.1" units="cm"/>
      <inkml:brushProperty name="height" value="0.1" units="cm"/>
      <inkml:brushProperty name="color" value="#E71224"/>
    </inkml:brush>
  </inkml:definitions>
  <inkml:trace contextRef="#ctx0" brushRef="#br0">38100 15558 16383 0 0,'4'4'0'0'0,"2"5"0"0"0,3 2 0 0 0,1 3 0 0 0,3-1 0 0 0,-2 1 0 0 0,3-1 0 0 0,-2 1 0 0 0,2-2 0 0 0,-2 2 0 0 0,-3 1 0 0 0,1 0 0 0 0,-1 0 0 0 0,2-1 0 0 0,0 0 0 0 0,1-2 0 0 0,-1 1 0 0 0,-2 3 0 0 0,-3 3 0 0 0,2-2 0 0 0,-1 0 0 0 0,4-3 0 0 0,-2 1 0 0 0,-1 2 0 0 0,-2 2 0 0 0,-3 2 0 0 0,-5-3 0 0 0,-3 1 0 0 0,-4 0 0 0 0,-1 2 0 0 0,-3-4 0 0 0,1 1 0 0 0,-2 1 0 0 0,1 1 0 0 0,4 2 0 0 0,-2 1 0 0 0,2 0 0 0 0,1 2 0 0 0,4 0 0 0 0,-3 0 0 0 0,0-5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23T13:54:25.746"/>
    </inkml:context>
    <inkml:brush xml:id="br0">
      <inkml:brushProperty name="width" value="0.1" units="cm"/>
      <inkml:brushProperty name="height" value="0.1" units="cm"/>
      <inkml:brushProperty name="color" value="#E71224"/>
    </inkml:brush>
  </inkml:definitions>
  <inkml:trace contextRef="#ctx0" brushRef="#br0">34846 16825 16383 0 0,'8'0'0'0'0,"3"-4"0"0"0,4-2 0 0 0,3 1 0 0 0,8 1 0 0 0,2 1 0 0 0,6 1 0 0 0,1 1 0 0 0,-1 0 0 0 0,-3 1 0 0 0,-2 0 0 0 0,-1 1 0 0 0,2-1 0 0 0,0 0 0 0 0,0 0 0 0 0,-1 0 0 0 0,-6-4 0 0 0,-7-1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23T13:54:25.747"/>
    </inkml:context>
    <inkml:brush xml:id="br0">
      <inkml:brushProperty name="width" value="0.1" units="cm"/>
      <inkml:brushProperty name="height" value="0.1" units="cm"/>
      <inkml:brushProperty name="color" value="#E71224"/>
    </inkml:brush>
  </inkml:definitions>
  <inkml:trace contextRef="#ctx0" brushRef="#br0">34846 17037 16383 0 0,'8'0'0'0'0,"7"-4"0"0"0,6-2 0 0 0,2 1 0 0 0,3 1 0 0 0,0 1 0 0 0,0 1 0 0 0,0 1 0 0 0,0 1 0 0 0,-1 0 0 0 0,0 0 0 0 0,0 0 0 0 0,0 0 0 0 0,-5 0 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23T13:54:25.748"/>
    </inkml:context>
    <inkml:brush xml:id="br0">
      <inkml:brushProperty name="width" value="0.1" units="cm"/>
      <inkml:brushProperty name="height" value="0.1" units="cm"/>
      <inkml:brushProperty name="color" value="#E71224"/>
    </inkml:brush>
  </inkml:definitions>
  <inkml:trace contextRef="#ctx0" brushRef="#br0">37888 16720 16383 0 0,'5'0'0'0'0,"4"0"0"0"0,6 0 0 0 0,5 0 0 0 0,2-4 0 0 0,2-2 0 0 0,2 1 0 0 0,-1 0 0 0 0,1 2 0 0 0,-1 1 0 0 0,1 1 0 0 0,-1 1 0 0 0,0 0 0 0 0,-1 4 0 0 0,-3 2 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23T13:54:25.749"/>
    </inkml:context>
    <inkml:brush xml:id="br0">
      <inkml:brushProperty name="width" value="0.1" units="cm"/>
      <inkml:brushProperty name="height" value="0.1" units="cm"/>
      <inkml:brushProperty name="color" value="#E71224"/>
    </inkml:brush>
  </inkml:definitions>
  <inkml:trace contextRef="#ctx0" brushRef="#br0">37968 16879 16383 0 0,'4'0'0'0'0,"6"0"0"0"0,5 0 0 0 0,4 0 0 0 0,3 0 0 0 0,3 0 0 0 0,-4-4 0 0 0,-1-2 0 0 0,0 1 0 0 0,1 0 0 0 0,-2 2 0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37371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62288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44308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79808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823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45894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8/29/2022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51330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8/29/2022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55160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3449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92633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91485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037406728"/>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customXml" Target="../ink/ink6.xml"/><Relationship Id="rId18" Type="http://schemas.openxmlformats.org/officeDocument/2006/relationships/image" Target="../media/image14.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1.png"/><Relationship Id="rId17" Type="http://schemas.openxmlformats.org/officeDocument/2006/relationships/customXml" Target="../ink/ink8.xml"/><Relationship Id="rId2" Type="http://schemas.openxmlformats.org/officeDocument/2006/relationships/image" Target="../media/image7.jpeg"/><Relationship Id="rId16"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customXml" Target="../ink/ink4.xml"/><Relationship Id="rId1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phet.colorado.edu/sims/html/balancing-act/latest/balancing-act_en.html"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5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475A2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73224" y="4277356"/>
            <a:ext cx="11035618" cy="1578905"/>
          </a:xfrm>
        </p:spPr>
        <p:txBody>
          <a:bodyPr>
            <a:normAutofit fontScale="90000"/>
          </a:bodyPr>
          <a:lstStyle/>
          <a:p>
            <a:r>
              <a:rPr lang="en-US" sz="5800" u="sng" dirty="0">
                <a:cs typeface="Calibri Light"/>
              </a:rPr>
              <a:t>TORQUE, STATICS AND ROTATIONAL DYNAMICS</a:t>
            </a:r>
          </a:p>
        </p:txBody>
      </p:sp>
      <p:sp>
        <p:nvSpPr>
          <p:cNvPr id="3" name="Subtitle 2"/>
          <p:cNvSpPr>
            <a:spLocks noGrp="1"/>
          </p:cNvSpPr>
          <p:nvPr>
            <p:ph type="subTitle" idx="1"/>
          </p:nvPr>
        </p:nvSpPr>
        <p:spPr>
          <a:xfrm>
            <a:off x="1709530" y="5799489"/>
            <a:ext cx="8767860" cy="440822"/>
          </a:xfrm>
        </p:spPr>
        <p:txBody>
          <a:bodyPr vert="horz" lIns="91440" tIns="45720" rIns="91440" bIns="45720" rtlCol="0" anchor="t">
            <a:normAutofit/>
          </a:bodyPr>
          <a:lstStyle/>
          <a:p>
            <a:r>
              <a:rPr lang="en-US" sz="2000" dirty="0">
                <a:solidFill>
                  <a:srgbClr val="475A2F"/>
                </a:solidFill>
                <a:cs typeface="Calibri"/>
              </a:rPr>
              <a:t>NJ-OER TOPIC-9-10</a:t>
            </a:r>
          </a:p>
        </p:txBody>
      </p:sp>
      <p:pic>
        <p:nvPicPr>
          <p:cNvPr id="4" name="Picture 4" descr="A photo of two silver balls balancing on a plane.">
            <a:extLst>
              <a:ext uri="{FF2B5EF4-FFF2-40B4-BE49-F238E27FC236}">
                <a16:creationId xmlns:a16="http://schemas.microsoft.com/office/drawing/2014/main" id="{0072AEB8-5900-4541-B53A-441D890AD159}"/>
              </a:ext>
            </a:extLst>
          </p:cNvPr>
          <p:cNvPicPr>
            <a:picLocks noChangeAspect="1"/>
          </p:cNvPicPr>
          <p:nvPr/>
        </p:nvPicPr>
        <p:blipFill>
          <a:blip r:embed="rId2"/>
          <a:stretch>
            <a:fillRect/>
          </a:stretch>
        </p:blipFill>
        <p:spPr>
          <a:xfrm>
            <a:off x="2615156" y="256766"/>
            <a:ext cx="7264308" cy="415093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36E6E-C2AE-4264-A4B7-AEB5296F386F}"/>
              </a:ext>
            </a:extLst>
          </p:cNvPr>
          <p:cNvSpPr>
            <a:spLocks noGrp="1"/>
          </p:cNvSpPr>
          <p:nvPr>
            <p:ph type="title"/>
          </p:nvPr>
        </p:nvSpPr>
        <p:spPr>
          <a:xfrm>
            <a:off x="838200" y="365125"/>
            <a:ext cx="10515600" cy="980005"/>
          </a:xfrm>
        </p:spPr>
        <p:txBody>
          <a:bodyPr/>
          <a:lstStyle/>
          <a:p>
            <a:r>
              <a:rPr lang="en-US" dirty="0">
                <a:cs typeface="Calibri Light"/>
              </a:rPr>
              <a:t>ACTIVITY ON EQUILIBRIUM: Simple Machines</a:t>
            </a:r>
            <a:endParaRPr lang="en-US" dirty="0"/>
          </a:p>
        </p:txBody>
      </p:sp>
      <p:sp>
        <p:nvSpPr>
          <p:cNvPr id="3" name="TextBox 2">
            <a:extLst>
              <a:ext uri="{FF2B5EF4-FFF2-40B4-BE49-F238E27FC236}">
                <a16:creationId xmlns:a16="http://schemas.microsoft.com/office/drawing/2014/main" id="{8245C1A3-5289-4BB5-B252-D01223F8B969}"/>
              </a:ext>
            </a:extLst>
          </p:cNvPr>
          <p:cNvSpPr txBox="1"/>
          <p:nvPr/>
        </p:nvSpPr>
        <p:spPr>
          <a:xfrm>
            <a:off x="613145" y="1277680"/>
            <a:ext cx="10726478"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Arial"/>
              </a:rPr>
              <a:t>Go to https://phet.colorado.edu/sims/html/balancing-act/latest/balancing-act_en.html</a:t>
            </a:r>
            <a:br>
              <a:rPr lang="en-US" dirty="0"/>
            </a:br>
            <a:r>
              <a:rPr lang="en-US" dirty="0">
                <a:latin typeface="Arial"/>
                <a:cs typeface="Arial"/>
              </a:rPr>
              <a:t>Go to balancing LAB. Click on ruler. Place a M1=5 gr load at 1.5 meters distance. </a:t>
            </a:r>
            <a:endParaRPr lang="en-US" dirty="0">
              <a:latin typeface="Calibri" panose="020F0502020204030204"/>
              <a:cs typeface="Calibri"/>
            </a:endParaRPr>
          </a:p>
          <a:p>
            <a:r>
              <a:rPr lang="en-US" dirty="0">
                <a:latin typeface="Arial"/>
                <a:cs typeface="Arial"/>
              </a:rPr>
              <a:t>Balance M1 load with a M2 load. Remove the supports. At equilibrium, mark the distance of F2 from the point of rotation. Write the value on the table below. Change M2 repeat for 3 more times</a:t>
            </a:r>
            <a:br>
              <a:rPr lang="en-US" dirty="0"/>
            </a:br>
            <a:r>
              <a:rPr lang="en-US" dirty="0">
                <a:latin typeface="Arial"/>
                <a:cs typeface="Arial"/>
              </a:rPr>
              <a:t>Calculate each force using F = mg . g is gravity. Write the simple machine equation F1 X L1 = F2 X L2 Verify that Torque left is equal to Torque right. This is a magnitude equation.</a:t>
            </a:r>
            <a:br>
              <a:rPr lang="en-US" dirty="0"/>
            </a:br>
            <a:r>
              <a:rPr lang="en-US" dirty="0">
                <a:latin typeface="Arial"/>
                <a:cs typeface="Arial"/>
              </a:rPr>
              <a:t>Find the reaction force R exerted by the support point using Newton’s Law for equilibrium.</a:t>
            </a:r>
            <a:endParaRPr lang="en-US" dirty="0">
              <a:cs typeface="Calibri"/>
            </a:endParaRPr>
          </a:p>
        </p:txBody>
      </p:sp>
      <p:graphicFrame>
        <p:nvGraphicFramePr>
          <p:cNvPr id="5" name="Table 4">
            <a:extLst>
              <a:ext uri="{FF2B5EF4-FFF2-40B4-BE49-F238E27FC236}">
                <a16:creationId xmlns:a16="http://schemas.microsoft.com/office/drawing/2014/main" id="{595044F6-161B-4D2A-A3B4-29A3285A17D8}"/>
              </a:ext>
            </a:extLst>
          </p:cNvPr>
          <p:cNvGraphicFramePr>
            <a:graphicFrameLocks noGrp="1"/>
          </p:cNvGraphicFramePr>
          <p:nvPr>
            <p:extLst>
              <p:ext uri="{D42A27DB-BD31-4B8C-83A1-F6EECF244321}">
                <p14:modId xmlns:p14="http://schemas.microsoft.com/office/powerpoint/2010/main" val="3933258740"/>
              </p:ext>
            </p:extLst>
          </p:nvPr>
        </p:nvGraphicFramePr>
        <p:xfrm>
          <a:off x="323296" y="3425455"/>
          <a:ext cx="6530148" cy="1371600"/>
        </p:xfrm>
        <a:graphic>
          <a:graphicData uri="http://schemas.openxmlformats.org/drawingml/2006/table">
            <a:tbl>
              <a:tblPr firstRow="1" bandRow="1">
                <a:tableStyleId>{5C22544A-7EE6-4342-B048-85BDC9FD1C3A}</a:tableStyleId>
              </a:tblPr>
              <a:tblGrid>
                <a:gridCol w="708837">
                  <a:extLst>
                    <a:ext uri="{9D8B030D-6E8A-4147-A177-3AD203B41FA5}">
                      <a16:colId xmlns:a16="http://schemas.microsoft.com/office/drawing/2014/main" val="1855562829"/>
                    </a:ext>
                  </a:extLst>
                </a:gridCol>
                <a:gridCol w="770860">
                  <a:extLst>
                    <a:ext uri="{9D8B030D-6E8A-4147-A177-3AD203B41FA5}">
                      <a16:colId xmlns:a16="http://schemas.microsoft.com/office/drawing/2014/main" val="2875852610"/>
                    </a:ext>
                  </a:extLst>
                </a:gridCol>
                <a:gridCol w="637951">
                  <a:extLst>
                    <a:ext uri="{9D8B030D-6E8A-4147-A177-3AD203B41FA5}">
                      <a16:colId xmlns:a16="http://schemas.microsoft.com/office/drawing/2014/main" val="3605632807"/>
                    </a:ext>
                  </a:extLst>
                </a:gridCol>
                <a:gridCol w="832881">
                  <a:extLst>
                    <a:ext uri="{9D8B030D-6E8A-4147-A177-3AD203B41FA5}">
                      <a16:colId xmlns:a16="http://schemas.microsoft.com/office/drawing/2014/main" val="396155026"/>
                    </a:ext>
                  </a:extLst>
                </a:gridCol>
                <a:gridCol w="602510">
                  <a:extLst>
                    <a:ext uri="{9D8B030D-6E8A-4147-A177-3AD203B41FA5}">
                      <a16:colId xmlns:a16="http://schemas.microsoft.com/office/drawing/2014/main" val="3690437829"/>
                    </a:ext>
                  </a:extLst>
                </a:gridCol>
                <a:gridCol w="735416">
                  <a:extLst>
                    <a:ext uri="{9D8B030D-6E8A-4147-A177-3AD203B41FA5}">
                      <a16:colId xmlns:a16="http://schemas.microsoft.com/office/drawing/2014/main" val="4126373179"/>
                    </a:ext>
                  </a:extLst>
                </a:gridCol>
                <a:gridCol w="788581">
                  <a:extLst>
                    <a:ext uri="{9D8B030D-6E8A-4147-A177-3AD203B41FA5}">
                      <a16:colId xmlns:a16="http://schemas.microsoft.com/office/drawing/2014/main" val="896346621"/>
                    </a:ext>
                  </a:extLst>
                </a:gridCol>
                <a:gridCol w="912627">
                  <a:extLst>
                    <a:ext uri="{9D8B030D-6E8A-4147-A177-3AD203B41FA5}">
                      <a16:colId xmlns:a16="http://schemas.microsoft.com/office/drawing/2014/main" val="3276365843"/>
                    </a:ext>
                  </a:extLst>
                </a:gridCol>
                <a:gridCol w="540485">
                  <a:extLst>
                    <a:ext uri="{9D8B030D-6E8A-4147-A177-3AD203B41FA5}">
                      <a16:colId xmlns:a16="http://schemas.microsoft.com/office/drawing/2014/main" val="1590442752"/>
                    </a:ext>
                  </a:extLst>
                </a:gridCol>
              </a:tblGrid>
              <a:tr h="0">
                <a:tc>
                  <a:txBody>
                    <a:bodyPr/>
                    <a:lstStyle/>
                    <a:p>
                      <a:pPr rtl="0" fontAlgn="base"/>
                      <a:r>
                        <a:rPr lang="en-US" sz="1200" dirty="0">
                          <a:effectLst/>
                        </a:rPr>
                        <a:t>M1 (gr) </a:t>
                      </a:r>
                      <a:endParaRPr lang="en-US" dirty="0">
                        <a:effectLst/>
                      </a:endParaRPr>
                    </a:p>
                  </a:txBody>
                  <a:tcPr/>
                </a:tc>
                <a:tc>
                  <a:txBody>
                    <a:bodyPr/>
                    <a:lstStyle/>
                    <a:p>
                      <a:pPr rtl="0" fontAlgn="base"/>
                      <a:r>
                        <a:rPr lang="en-US" sz="1200" dirty="0">
                          <a:effectLst/>
                        </a:rPr>
                        <a:t>F1 (N) </a:t>
                      </a:r>
                      <a:endParaRPr lang="en-US" dirty="0">
                        <a:effectLst/>
                      </a:endParaRPr>
                    </a:p>
                  </a:txBody>
                  <a:tcPr/>
                </a:tc>
                <a:tc>
                  <a:txBody>
                    <a:bodyPr/>
                    <a:lstStyle/>
                    <a:p>
                      <a:pPr rtl="0" fontAlgn="base"/>
                      <a:r>
                        <a:rPr lang="en-US" sz="1200" dirty="0">
                          <a:effectLst/>
                        </a:rPr>
                        <a:t>L1 (m) </a:t>
                      </a:r>
                      <a:endParaRPr lang="en-US" dirty="0">
                        <a:effectLst/>
                      </a:endParaRPr>
                    </a:p>
                  </a:txBody>
                  <a:tcPr/>
                </a:tc>
                <a:tc>
                  <a:txBody>
                    <a:bodyPr/>
                    <a:lstStyle/>
                    <a:p>
                      <a:pPr rtl="0" fontAlgn="base"/>
                      <a:r>
                        <a:rPr lang="en-US" sz="1200" dirty="0">
                          <a:effectLst/>
                        </a:rPr>
                        <a:t>M2 (gr) </a:t>
                      </a:r>
                      <a:endParaRPr lang="en-US" dirty="0">
                        <a:effectLst/>
                      </a:endParaRPr>
                    </a:p>
                  </a:txBody>
                  <a:tcPr/>
                </a:tc>
                <a:tc>
                  <a:txBody>
                    <a:bodyPr/>
                    <a:lstStyle/>
                    <a:p>
                      <a:pPr rtl="0" fontAlgn="base"/>
                      <a:r>
                        <a:rPr lang="en-US" sz="1200" dirty="0">
                          <a:effectLst/>
                        </a:rPr>
                        <a:t>F2(N) </a:t>
                      </a:r>
                      <a:endParaRPr lang="en-US" dirty="0">
                        <a:effectLst/>
                      </a:endParaRPr>
                    </a:p>
                  </a:txBody>
                  <a:tcPr/>
                </a:tc>
                <a:tc>
                  <a:txBody>
                    <a:bodyPr/>
                    <a:lstStyle/>
                    <a:p>
                      <a:pPr rtl="0" fontAlgn="base"/>
                      <a:r>
                        <a:rPr lang="en-US" sz="1200" dirty="0">
                          <a:effectLst/>
                        </a:rPr>
                        <a:t>L2 (m) </a:t>
                      </a:r>
                      <a:endParaRPr lang="en-US" dirty="0">
                        <a:effectLst/>
                      </a:endParaRPr>
                    </a:p>
                  </a:txBody>
                  <a:tcPr/>
                </a:tc>
                <a:tc>
                  <a:txBody>
                    <a:bodyPr/>
                    <a:lstStyle/>
                    <a:p>
                      <a:pPr lvl="0">
                        <a:buNone/>
                      </a:pPr>
                      <a:r>
                        <a:rPr lang="en-US" sz="1200" b="0" i="0" u="none" strike="noStrike" noProof="0" dirty="0">
                          <a:effectLst/>
                          <a:latin typeface="Calibri"/>
                        </a:rPr>
                        <a:t>𝜏(left)Nm</a:t>
                      </a:r>
                      <a:endParaRPr lang="en-US" dirty="0"/>
                    </a:p>
                  </a:txBody>
                  <a:tcPr/>
                </a:tc>
                <a:tc>
                  <a:txBody>
                    <a:bodyPr/>
                    <a:lstStyle/>
                    <a:p>
                      <a:pPr lvl="0">
                        <a:buNone/>
                      </a:pPr>
                      <a:r>
                        <a:rPr lang="en-US" sz="1200" b="0" i="0" u="none" strike="noStrike" noProof="0" dirty="0">
                          <a:effectLst/>
                          <a:latin typeface="Calibri"/>
                        </a:rPr>
                        <a:t>𝜏(right) Nm</a:t>
                      </a:r>
                      <a:endParaRPr lang="en-US" dirty="0"/>
                    </a:p>
                  </a:txBody>
                  <a:tcPr/>
                </a:tc>
                <a:tc>
                  <a:txBody>
                    <a:bodyPr/>
                    <a:lstStyle/>
                    <a:p>
                      <a:pPr lvl="0">
                        <a:buNone/>
                      </a:pPr>
                      <a:r>
                        <a:rPr lang="en-US" sz="1200" dirty="0">
                          <a:effectLst/>
                        </a:rPr>
                        <a:t>R(N)</a:t>
                      </a:r>
                    </a:p>
                  </a:txBody>
                  <a:tcPr/>
                </a:tc>
                <a:extLst>
                  <a:ext uri="{0D108BD9-81ED-4DB2-BD59-A6C34878D82A}">
                    <a16:rowId xmlns:a16="http://schemas.microsoft.com/office/drawing/2014/main" val="802198880"/>
                  </a:ext>
                </a:extLst>
              </a:tr>
              <a:tr h="0">
                <a:tc>
                  <a:txBody>
                    <a:bodyPr/>
                    <a:lstStyle/>
                    <a:p>
                      <a:pPr rtl="0" fontAlgn="base"/>
                      <a:r>
                        <a:rPr lang="en-US" sz="1200" dirty="0">
                          <a:effectLst/>
                        </a:rPr>
                        <a:t>5 </a:t>
                      </a:r>
                      <a:endParaRPr lang="en-US" dirty="0">
                        <a:effectLst/>
                      </a:endParaRPr>
                    </a:p>
                  </a:txBody>
                  <a:tcPr/>
                </a:tc>
                <a:tc>
                  <a:txBody>
                    <a:bodyPr/>
                    <a:lstStyle/>
                    <a:p>
                      <a:pPr rtl="0" fontAlgn="base"/>
                      <a:endParaRPr lang="en-US" sz="1200" dirty="0">
                        <a:effectLst/>
                        <a:latin typeface="Times New Roman" panose="02020603050405020304" pitchFamily="18" charset="0"/>
                      </a:endParaRPr>
                    </a:p>
                  </a:txBody>
                  <a:tcPr/>
                </a:tc>
                <a:tc>
                  <a:txBody>
                    <a:bodyPr/>
                    <a:lstStyle/>
                    <a:p>
                      <a:pPr rtl="0" fontAlgn="base"/>
                      <a:r>
                        <a:rPr lang="en-US" sz="1200" dirty="0">
                          <a:effectLst/>
                        </a:rPr>
                        <a:t>1.5</a:t>
                      </a:r>
                      <a:endParaRPr lang="en-US" dirty="0">
                        <a:effectLst/>
                      </a:endParaRPr>
                    </a:p>
                  </a:txBody>
                  <a:tcPr/>
                </a:tc>
                <a:tc>
                  <a:txBody>
                    <a:bodyPr/>
                    <a:lstStyle/>
                    <a:p>
                      <a:pPr rtl="0" fontAlgn="base"/>
                      <a:r>
                        <a:rPr lang="en-US" sz="1200" dirty="0">
                          <a:effectLst/>
                        </a:rPr>
                        <a:t>5 </a:t>
                      </a:r>
                      <a:endParaRPr lang="en-US" dirty="0">
                        <a:effectLst/>
                      </a:endParaRPr>
                    </a:p>
                  </a:txBody>
                  <a:tcPr/>
                </a:tc>
                <a:tc>
                  <a:txBody>
                    <a:bodyPr/>
                    <a:lstStyle/>
                    <a:p>
                      <a:pPr rtl="0" fontAlgn="base"/>
                      <a:endParaRPr lang="en-US" sz="1200" dirty="0">
                        <a:effectLst/>
                        <a:latin typeface="Times New Roman" panose="02020603050405020304" pitchFamily="18" charset="0"/>
                      </a:endParaRPr>
                    </a:p>
                  </a:txBody>
                  <a:tcPr/>
                </a:tc>
                <a:tc>
                  <a:txBody>
                    <a:bodyPr/>
                    <a:lstStyle/>
                    <a:p>
                      <a:pPr rtl="0" fontAlgn="base"/>
                      <a:endParaRPr lang="en-US" sz="1200" dirty="0">
                        <a:effectLst/>
                        <a:latin typeface="Times New Roman" panose="02020603050405020304" pitchFamily="18" charset="0"/>
                      </a:endParaRPr>
                    </a:p>
                  </a:txBody>
                  <a:tcPr/>
                </a:tc>
                <a:tc>
                  <a:txBody>
                    <a:bodyPr/>
                    <a:lstStyle/>
                    <a:p>
                      <a:pPr rtl="0" fontAlgn="base"/>
                      <a:endParaRPr lang="en-US" sz="1200" dirty="0">
                        <a:effectLst/>
                        <a:latin typeface="Times New Roman" panose="02020603050405020304" pitchFamily="18" charset="0"/>
                      </a:endParaRPr>
                    </a:p>
                  </a:txBody>
                  <a:tcPr/>
                </a:tc>
                <a:tc>
                  <a:txBody>
                    <a:bodyPr/>
                    <a:lstStyle/>
                    <a:p>
                      <a:pPr lvl="0">
                        <a:buNone/>
                      </a:pPr>
                      <a:endParaRPr lang="en-US" sz="1200" dirty="0">
                        <a:effectLst/>
                      </a:endParaRPr>
                    </a:p>
                  </a:txBody>
                  <a:tcPr/>
                </a:tc>
                <a:tc>
                  <a:txBody>
                    <a:bodyPr/>
                    <a:lstStyle/>
                    <a:p>
                      <a:pPr lvl="0">
                        <a:buNone/>
                      </a:pPr>
                      <a:endParaRPr lang="en-US" sz="1200" dirty="0">
                        <a:effectLst/>
                      </a:endParaRPr>
                    </a:p>
                  </a:txBody>
                  <a:tcPr/>
                </a:tc>
                <a:extLst>
                  <a:ext uri="{0D108BD9-81ED-4DB2-BD59-A6C34878D82A}">
                    <a16:rowId xmlns:a16="http://schemas.microsoft.com/office/drawing/2014/main" val="2383130665"/>
                  </a:ext>
                </a:extLst>
              </a:tr>
              <a:tr h="0">
                <a:tc>
                  <a:txBody>
                    <a:bodyPr/>
                    <a:lstStyle/>
                    <a:p>
                      <a:pPr rtl="0" fontAlgn="base"/>
                      <a:r>
                        <a:rPr lang="en-US" sz="1200" dirty="0">
                          <a:effectLst/>
                        </a:rPr>
                        <a:t>5 </a:t>
                      </a:r>
                      <a:endParaRPr lang="en-US" dirty="0">
                        <a:effectLst/>
                      </a:endParaRPr>
                    </a:p>
                  </a:txBody>
                  <a:tcPr/>
                </a:tc>
                <a:tc>
                  <a:txBody>
                    <a:bodyPr/>
                    <a:lstStyle/>
                    <a:p>
                      <a:pPr rtl="0" fontAlgn="base"/>
                      <a:endParaRPr lang="en-US" sz="1200" dirty="0">
                        <a:effectLst/>
                        <a:latin typeface="Times New Roman" panose="02020603050405020304" pitchFamily="18" charset="0"/>
                      </a:endParaRPr>
                    </a:p>
                  </a:txBody>
                  <a:tcPr/>
                </a:tc>
                <a:tc>
                  <a:txBody>
                    <a:bodyPr/>
                    <a:lstStyle/>
                    <a:p>
                      <a:pPr rtl="0" fontAlgn="base"/>
                      <a:r>
                        <a:rPr lang="en-US" sz="1200" dirty="0">
                          <a:effectLst/>
                        </a:rPr>
                        <a:t>1.5</a:t>
                      </a:r>
                      <a:endParaRPr lang="en-US" dirty="0">
                        <a:effectLst/>
                      </a:endParaRPr>
                    </a:p>
                  </a:txBody>
                  <a:tcPr/>
                </a:tc>
                <a:tc>
                  <a:txBody>
                    <a:bodyPr/>
                    <a:lstStyle/>
                    <a:p>
                      <a:pPr rtl="0" fontAlgn="base"/>
                      <a:r>
                        <a:rPr lang="en-US" sz="1200" dirty="0">
                          <a:effectLst/>
                        </a:rPr>
                        <a:t>10 </a:t>
                      </a:r>
                      <a:endParaRPr lang="en-US" dirty="0">
                        <a:effectLst/>
                      </a:endParaRPr>
                    </a:p>
                  </a:txBody>
                  <a:tcPr/>
                </a:tc>
                <a:tc>
                  <a:txBody>
                    <a:bodyPr/>
                    <a:lstStyle/>
                    <a:p>
                      <a:pPr rtl="0" fontAlgn="base"/>
                      <a:endParaRPr lang="en-US" sz="1200" dirty="0">
                        <a:effectLst/>
                        <a:latin typeface="Times New Roman" panose="02020603050405020304" pitchFamily="18" charset="0"/>
                      </a:endParaRPr>
                    </a:p>
                  </a:txBody>
                  <a:tcPr/>
                </a:tc>
                <a:tc>
                  <a:txBody>
                    <a:bodyPr/>
                    <a:lstStyle/>
                    <a:p>
                      <a:pPr rtl="0" fontAlgn="base"/>
                      <a:endParaRPr lang="en-US" sz="1200" dirty="0">
                        <a:effectLst/>
                        <a:latin typeface="Times New Roman" panose="02020603050405020304" pitchFamily="18" charset="0"/>
                      </a:endParaRPr>
                    </a:p>
                  </a:txBody>
                  <a:tcPr/>
                </a:tc>
                <a:tc>
                  <a:txBody>
                    <a:bodyPr/>
                    <a:lstStyle/>
                    <a:p>
                      <a:pPr rtl="0" fontAlgn="base"/>
                      <a:endParaRPr lang="en-US" sz="1200" dirty="0">
                        <a:effectLst/>
                        <a:latin typeface="Times New Roman" panose="02020603050405020304" pitchFamily="18" charset="0"/>
                      </a:endParaRPr>
                    </a:p>
                  </a:txBody>
                  <a:tcPr/>
                </a:tc>
                <a:tc>
                  <a:txBody>
                    <a:bodyPr/>
                    <a:lstStyle/>
                    <a:p>
                      <a:pPr lvl="0">
                        <a:buNone/>
                      </a:pPr>
                      <a:endParaRPr lang="en-US" sz="1200" dirty="0">
                        <a:effectLst/>
                      </a:endParaRPr>
                    </a:p>
                  </a:txBody>
                  <a:tcPr/>
                </a:tc>
                <a:tc>
                  <a:txBody>
                    <a:bodyPr/>
                    <a:lstStyle/>
                    <a:p>
                      <a:pPr lvl="0">
                        <a:buNone/>
                      </a:pPr>
                      <a:endParaRPr lang="en-US" sz="1200" dirty="0">
                        <a:effectLst/>
                      </a:endParaRPr>
                    </a:p>
                  </a:txBody>
                  <a:tcPr/>
                </a:tc>
                <a:extLst>
                  <a:ext uri="{0D108BD9-81ED-4DB2-BD59-A6C34878D82A}">
                    <a16:rowId xmlns:a16="http://schemas.microsoft.com/office/drawing/2014/main" val="889253150"/>
                  </a:ext>
                </a:extLst>
              </a:tr>
              <a:tr h="0">
                <a:tc>
                  <a:txBody>
                    <a:bodyPr/>
                    <a:lstStyle/>
                    <a:p>
                      <a:pPr rtl="0" fontAlgn="base"/>
                      <a:r>
                        <a:rPr lang="en-US" sz="1200" dirty="0">
                          <a:effectLst/>
                        </a:rPr>
                        <a:t>5 </a:t>
                      </a:r>
                      <a:endParaRPr lang="en-US" dirty="0">
                        <a:effectLst/>
                      </a:endParaRPr>
                    </a:p>
                  </a:txBody>
                  <a:tcPr/>
                </a:tc>
                <a:tc>
                  <a:txBody>
                    <a:bodyPr/>
                    <a:lstStyle/>
                    <a:p>
                      <a:pPr rtl="0" fontAlgn="base"/>
                      <a:endParaRPr lang="en-US" sz="1200" dirty="0">
                        <a:effectLst/>
                        <a:latin typeface="Times New Roman" panose="02020603050405020304" pitchFamily="18" charset="0"/>
                      </a:endParaRPr>
                    </a:p>
                  </a:txBody>
                  <a:tcPr/>
                </a:tc>
                <a:tc>
                  <a:txBody>
                    <a:bodyPr/>
                    <a:lstStyle/>
                    <a:p>
                      <a:pPr rtl="0" fontAlgn="base"/>
                      <a:r>
                        <a:rPr lang="en-US" sz="1200" dirty="0">
                          <a:effectLst/>
                        </a:rPr>
                        <a:t>1.5</a:t>
                      </a:r>
                      <a:endParaRPr lang="en-US" dirty="0">
                        <a:effectLst/>
                      </a:endParaRPr>
                    </a:p>
                  </a:txBody>
                  <a:tcPr/>
                </a:tc>
                <a:tc>
                  <a:txBody>
                    <a:bodyPr/>
                    <a:lstStyle/>
                    <a:p>
                      <a:pPr rtl="0" fontAlgn="base"/>
                      <a:r>
                        <a:rPr lang="en-US" sz="1200" dirty="0">
                          <a:effectLst/>
                        </a:rPr>
                        <a:t>15</a:t>
                      </a:r>
                      <a:endParaRPr lang="en-US" dirty="0">
                        <a:effectLst/>
                      </a:endParaRPr>
                    </a:p>
                  </a:txBody>
                  <a:tcPr/>
                </a:tc>
                <a:tc>
                  <a:txBody>
                    <a:bodyPr/>
                    <a:lstStyle/>
                    <a:p>
                      <a:pPr rtl="0" fontAlgn="base"/>
                      <a:endParaRPr lang="en-US" sz="1200" dirty="0">
                        <a:effectLst/>
                        <a:latin typeface="Times New Roman" panose="02020603050405020304" pitchFamily="18" charset="0"/>
                      </a:endParaRPr>
                    </a:p>
                  </a:txBody>
                  <a:tcPr/>
                </a:tc>
                <a:tc>
                  <a:txBody>
                    <a:bodyPr/>
                    <a:lstStyle/>
                    <a:p>
                      <a:pPr rtl="0" fontAlgn="base"/>
                      <a:endParaRPr lang="en-US" sz="1200" dirty="0">
                        <a:effectLst/>
                        <a:latin typeface="Times New Roman" panose="02020603050405020304" pitchFamily="18" charset="0"/>
                      </a:endParaRPr>
                    </a:p>
                  </a:txBody>
                  <a:tcPr/>
                </a:tc>
                <a:tc>
                  <a:txBody>
                    <a:bodyPr/>
                    <a:lstStyle/>
                    <a:p>
                      <a:pPr rtl="0" fontAlgn="base"/>
                      <a:endParaRPr lang="en-US" sz="1200" dirty="0">
                        <a:effectLst/>
                        <a:latin typeface="Times New Roman" panose="02020603050405020304" pitchFamily="18" charset="0"/>
                      </a:endParaRPr>
                    </a:p>
                  </a:txBody>
                  <a:tcPr/>
                </a:tc>
                <a:tc>
                  <a:txBody>
                    <a:bodyPr/>
                    <a:lstStyle/>
                    <a:p>
                      <a:pPr lvl="0">
                        <a:buNone/>
                      </a:pPr>
                      <a:endParaRPr lang="en-US" sz="1200" dirty="0">
                        <a:effectLst/>
                      </a:endParaRPr>
                    </a:p>
                  </a:txBody>
                  <a:tcPr/>
                </a:tc>
                <a:tc>
                  <a:txBody>
                    <a:bodyPr/>
                    <a:lstStyle/>
                    <a:p>
                      <a:pPr lvl="0">
                        <a:buNone/>
                      </a:pPr>
                      <a:endParaRPr lang="en-US" sz="1200" dirty="0">
                        <a:effectLst/>
                      </a:endParaRPr>
                    </a:p>
                  </a:txBody>
                  <a:tcPr/>
                </a:tc>
                <a:extLst>
                  <a:ext uri="{0D108BD9-81ED-4DB2-BD59-A6C34878D82A}">
                    <a16:rowId xmlns:a16="http://schemas.microsoft.com/office/drawing/2014/main" val="3249699504"/>
                  </a:ext>
                </a:extLst>
              </a:tr>
              <a:tr h="0">
                <a:tc>
                  <a:txBody>
                    <a:bodyPr/>
                    <a:lstStyle/>
                    <a:p>
                      <a:pPr rtl="0" fontAlgn="base"/>
                      <a:r>
                        <a:rPr lang="en-US" sz="1200" dirty="0">
                          <a:effectLst/>
                        </a:rPr>
                        <a:t>5 </a:t>
                      </a:r>
                      <a:endParaRPr lang="en-US" dirty="0">
                        <a:effectLst/>
                      </a:endParaRPr>
                    </a:p>
                  </a:txBody>
                  <a:tcPr/>
                </a:tc>
                <a:tc>
                  <a:txBody>
                    <a:bodyPr/>
                    <a:lstStyle/>
                    <a:p>
                      <a:pPr rtl="0" fontAlgn="base"/>
                      <a:endParaRPr lang="en-US" sz="1200" dirty="0">
                        <a:effectLst/>
                        <a:latin typeface="Times New Roman" panose="02020603050405020304" pitchFamily="18" charset="0"/>
                      </a:endParaRPr>
                    </a:p>
                  </a:txBody>
                  <a:tcPr/>
                </a:tc>
                <a:tc>
                  <a:txBody>
                    <a:bodyPr/>
                    <a:lstStyle/>
                    <a:p>
                      <a:pPr rtl="0" fontAlgn="base"/>
                      <a:r>
                        <a:rPr lang="en-US" sz="1200" dirty="0">
                          <a:effectLst/>
                        </a:rPr>
                        <a:t>1.5</a:t>
                      </a:r>
                      <a:endParaRPr lang="en-US" dirty="0">
                        <a:effectLst/>
                      </a:endParaRPr>
                    </a:p>
                  </a:txBody>
                  <a:tcPr/>
                </a:tc>
                <a:tc>
                  <a:txBody>
                    <a:bodyPr/>
                    <a:lstStyle/>
                    <a:p>
                      <a:pPr rtl="0" fontAlgn="base"/>
                      <a:r>
                        <a:rPr lang="en-US" sz="1200" dirty="0">
                          <a:effectLst/>
                        </a:rPr>
                        <a:t>30</a:t>
                      </a:r>
                    </a:p>
                  </a:txBody>
                  <a:tcPr/>
                </a:tc>
                <a:tc>
                  <a:txBody>
                    <a:bodyPr/>
                    <a:lstStyle/>
                    <a:p>
                      <a:pPr rtl="0" fontAlgn="base"/>
                      <a:endParaRPr lang="en-US" sz="1200" dirty="0">
                        <a:effectLst/>
                        <a:latin typeface="Times New Roman" panose="02020603050405020304" pitchFamily="18" charset="0"/>
                      </a:endParaRPr>
                    </a:p>
                  </a:txBody>
                  <a:tcPr/>
                </a:tc>
                <a:tc>
                  <a:txBody>
                    <a:bodyPr/>
                    <a:lstStyle/>
                    <a:p>
                      <a:pPr rtl="0" fontAlgn="base"/>
                      <a:endParaRPr lang="en-US" sz="1200" dirty="0">
                        <a:effectLst/>
                        <a:latin typeface="Times New Roman" panose="02020603050405020304" pitchFamily="18" charset="0"/>
                      </a:endParaRPr>
                    </a:p>
                  </a:txBody>
                  <a:tcPr/>
                </a:tc>
                <a:tc>
                  <a:txBody>
                    <a:bodyPr/>
                    <a:lstStyle/>
                    <a:p>
                      <a:pPr rtl="0" fontAlgn="base"/>
                      <a:endParaRPr lang="en-US" sz="1200" dirty="0">
                        <a:effectLst/>
                        <a:latin typeface="Times New Roman" panose="02020603050405020304" pitchFamily="18" charset="0"/>
                      </a:endParaRPr>
                    </a:p>
                  </a:txBody>
                  <a:tcPr/>
                </a:tc>
                <a:tc>
                  <a:txBody>
                    <a:bodyPr/>
                    <a:lstStyle/>
                    <a:p>
                      <a:pPr lvl="0">
                        <a:buNone/>
                      </a:pPr>
                      <a:endParaRPr lang="en-US" sz="1200" dirty="0">
                        <a:effectLst/>
                      </a:endParaRPr>
                    </a:p>
                  </a:txBody>
                  <a:tcPr/>
                </a:tc>
                <a:tc>
                  <a:txBody>
                    <a:bodyPr/>
                    <a:lstStyle/>
                    <a:p>
                      <a:pPr lvl="0">
                        <a:buNone/>
                      </a:pPr>
                      <a:endParaRPr lang="en-US" sz="1200" dirty="0">
                        <a:effectLst/>
                      </a:endParaRPr>
                    </a:p>
                  </a:txBody>
                  <a:tcPr/>
                </a:tc>
                <a:extLst>
                  <a:ext uri="{0D108BD9-81ED-4DB2-BD59-A6C34878D82A}">
                    <a16:rowId xmlns:a16="http://schemas.microsoft.com/office/drawing/2014/main" val="1142028699"/>
                  </a:ext>
                </a:extLst>
              </a:tr>
            </a:tbl>
          </a:graphicData>
        </a:graphic>
      </p:graphicFrame>
      <p:pic>
        <p:nvPicPr>
          <p:cNvPr id="7" name="Picture 7" descr="A screenshot from the software.">
            <a:extLst>
              <a:ext uri="{FF2B5EF4-FFF2-40B4-BE49-F238E27FC236}">
                <a16:creationId xmlns:a16="http://schemas.microsoft.com/office/drawing/2014/main" id="{6F322184-8A28-4B91-A3AE-D8884C6DCF76}"/>
              </a:ext>
            </a:extLst>
          </p:cNvPr>
          <p:cNvPicPr>
            <a:picLocks noChangeAspect="1"/>
          </p:cNvPicPr>
          <p:nvPr/>
        </p:nvPicPr>
        <p:blipFill>
          <a:blip r:embed="rId2"/>
          <a:stretch>
            <a:fillRect/>
          </a:stretch>
        </p:blipFill>
        <p:spPr>
          <a:xfrm>
            <a:off x="7063562" y="3310215"/>
            <a:ext cx="4878571" cy="3223545"/>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02E0E8C3-59F1-4F54-9D0E-8529508AC9EF}"/>
                  </a:ext>
                </a:extLst>
              </p14:cNvPr>
              <p14:cNvContentPartPr/>
              <p14:nvPr/>
            </p14:nvContentPartPr>
            <p14:xfrm>
              <a:off x="10702552" y="4181763"/>
              <a:ext cx="714374" cy="314325"/>
            </p14:xfrm>
          </p:contentPart>
        </mc:Choice>
        <mc:Fallback xmlns="">
          <p:pic>
            <p:nvPicPr>
              <p:cNvPr id="8" name="Ink 7">
                <a:extLst>
                  <a:ext uri="{FF2B5EF4-FFF2-40B4-BE49-F238E27FC236}">
                    <a16:creationId xmlns:a16="http://schemas.microsoft.com/office/drawing/2014/main" id="{02E0E8C3-59F1-4F54-9D0E-8529508AC9EF}"/>
                  </a:ext>
                </a:extLst>
              </p:cNvPr>
              <p:cNvPicPr/>
              <p:nvPr/>
            </p:nvPicPr>
            <p:blipFill>
              <a:blip r:embed="rId4"/>
              <a:stretch>
                <a:fillRect/>
              </a:stretch>
            </p:blipFill>
            <p:spPr>
              <a:xfrm>
                <a:off x="10685032" y="4163957"/>
                <a:ext cx="749771" cy="3503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FC9FF6FC-295B-44DD-9274-C25216C4E786}"/>
                  </a:ext>
                </a:extLst>
              </p14:cNvPr>
              <p14:cNvContentPartPr/>
              <p14:nvPr/>
            </p14:nvContentPartPr>
            <p14:xfrm>
              <a:off x="8504901" y="6159308"/>
              <a:ext cx="400050" cy="333375"/>
            </p14:xfrm>
          </p:contentPart>
        </mc:Choice>
        <mc:Fallback xmlns="">
          <p:pic>
            <p:nvPicPr>
              <p:cNvPr id="9" name="Ink 8">
                <a:extLst>
                  <a:ext uri="{FF2B5EF4-FFF2-40B4-BE49-F238E27FC236}">
                    <a16:creationId xmlns:a16="http://schemas.microsoft.com/office/drawing/2014/main" id="{FC9FF6FC-295B-44DD-9274-C25216C4E786}"/>
                  </a:ext>
                </a:extLst>
              </p:cNvPr>
              <p:cNvPicPr/>
              <p:nvPr/>
            </p:nvPicPr>
            <p:blipFill>
              <a:blip r:embed="rId6"/>
              <a:stretch>
                <a:fillRect/>
              </a:stretch>
            </p:blipFill>
            <p:spPr>
              <a:xfrm>
                <a:off x="8487289" y="6141818"/>
                <a:ext cx="435634" cy="36871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5D0DC9C8-2C5A-414A-84A7-F81BDA84EA44}"/>
                  </a:ext>
                </a:extLst>
              </p14:cNvPr>
              <p14:cNvContentPartPr/>
              <p14:nvPr/>
            </p14:nvContentPartPr>
            <p14:xfrm>
              <a:off x="10816001" y="5130208"/>
              <a:ext cx="85725" cy="238125"/>
            </p14:xfrm>
          </p:contentPart>
        </mc:Choice>
        <mc:Fallback xmlns="">
          <p:pic>
            <p:nvPicPr>
              <p:cNvPr id="10" name="Ink 9">
                <a:extLst>
                  <a:ext uri="{FF2B5EF4-FFF2-40B4-BE49-F238E27FC236}">
                    <a16:creationId xmlns:a16="http://schemas.microsoft.com/office/drawing/2014/main" id="{5D0DC9C8-2C5A-414A-84A7-F81BDA84EA44}"/>
                  </a:ext>
                </a:extLst>
              </p:cNvPr>
              <p:cNvPicPr/>
              <p:nvPr/>
            </p:nvPicPr>
            <p:blipFill>
              <a:blip r:embed="rId8"/>
              <a:stretch>
                <a:fillRect/>
              </a:stretch>
            </p:blipFill>
            <p:spPr>
              <a:xfrm>
                <a:off x="10798856" y="5112609"/>
                <a:ext cx="120365" cy="27368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E7A6CCEC-E7B4-41A5-8EEF-4C58605883BF}"/>
                  </a:ext>
                </a:extLst>
              </p14:cNvPr>
              <p14:cNvContentPartPr/>
              <p14:nvPr/>
            </p14:nvContentPartPr>
            <p14:xfrm>
              <a:off x="11793278" y="5121348"/>
              <a:ext cx="85725" cy="247650"/>
            </p14:xfrm>
          </p:contentPart>
        </mc:Choice>
        <mc:Fallback xmlns="">
          <p:pic>
            <p:nvPicPr>
              <p:cNvPr id="11" name="Ink 10">
                <a:extLst>
                  <a:ext uri="{FF2B5EF4-FFF2-40B4-BE49-F238E27FC236}">
                    <a16:creationId xmlns:a16="http://schemas.microsoft.com/office/drawing/2014/main" id="{E7A6CCEC-E7B4-41A5-8EEF-4C58605883BF}"/>
                  </a:ext>
                </a:extLst>
              </p:cNvPr>
              <p:cNvPicPr/>
              <p:nvPr/>
            </p:nvPicPr>
            <p:blipFill>
              <a:blip r:embed="rId10"/>
              <a:stretch>
                <a:fillRect/>
              </a:stretch>
            </p:blipFill>
            <p:spPr>
              <a:xfrm>
                <a:off x="11775854" y="5103684"/>
                <a:ext cx="120224" cy="28333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6466952A-19A8-4A2E-A2A6-0E7DE893B24B}"/>
                  </a:ext>
                </a:extLst>
              </p14:cNvPr>
              <p14:cNvContentPartPr/>
              <p14:nvPr/>
            </p14:nvContentPartPr>
            <p14:xfrm>
              <a:off x="10703441" y="5534296"/>
              <a:ext cx="161925" cy="9525"/>
            </p14:xfrm>
          </p:contentPart>
        </mc:Choice>
        <mc:Fallback xmlns="">
          <p:pic>
            <p:nvPicPr>
              <p:cNvPr id="12" name="Ink 11">
                <a:extLst>
                  <a:ext uri="{FF2B5EF4-FFF2-40B4-BE49-F238E27FC236}">
                    <a16:creationId xmlns:a16="http://schemas.microsoft.com/office/drawing/2014/main" id="{6466952A-19A8-4A2E-A2A6-0E7DE893B24B}"/>
                  </a:ext>
                </a:extLst>
              </p:cNvPr>
              <p:cNvPicPr/>
              <p:nvPr/>
            </p:nvPicPr>
            <p:blipFill>
              <a:blip r:embed="rId12"/>
              <a:stretch>
                <a:fillRect/>
              </a:stretch>
            </p:blipFill>
            <p:spPr>
              <a:xfrm>
                <a:off x="10686041" y="5520961"/>
                <a:ext cx="197080" cy="3646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9DE9C9CD-4FCE-4343-BC98-1700DDB3CF5C}"/>
                  </a:ext>
                </a:extLst>
              </p14:cNvPr>
              <p14:cNvContentPartPr/>
              <p14:nvPr/>
            </p14:nvContentPartPr>
            <p14:xfrm>
              <a:off x="10703441" y="5608287"/>
              <a:ext cx="114300" cy="9525"/>
            </p14:xfrm>
          </p:contentPart>
        </mc:Choice>
        <mc:Fallback xmlns="">
          <p:pic>
            <p:nvPicPr>
              <p:cNvPr id="13" name="Ink 12">
                <a:extLst>
                  <a:ext uri="{FF2B5EF4-FFF2-40B4-BE49-F238E27FC236}">
                    <a16:creationId xmlns:a16="http://schemas.microsoft.com/office/drawing/2014/main" id="{9DE9C9CD-4FCE-4343-BC98-1700DDB3CF5C}"/>
                  </a:ext>
                </a:extLst>
              </p:cNvPr>
              <p:cNvPicPr/>
              <p:nvPr/>
            </p:nvPicPr>
            <p:blipFill>
              <a:blip r:embed="rId14"/>
              <a:stretch>
                <a:fillRect/>
              </a:stretch>
            </p:blipFill>
            <p:spPr>
              <a:xfrm>
                <a:off x="10685884" y="5591001"/>
                <a:ext cx="149772" cy="4445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FCC5FA57-BBBC-4585-A19D-7A242BE64373}"/>
                  </a:ext>
                </a:extLst>
              </p14:cNvPr>
              <p14:cNvContentPartPr/>
              <p14:nvPr/>
            </p14:nvContentPartPr>
            <p14:xfrm>
              <a:off x="11722395" y="5501962"/>
              <a:ext cx="114300" cy="9525"/>
            </p14:xfrm>
          </p:contentPart>
        </mc:Choice>
        <mc:Fallback xmlns="">
          <p:pic>
            <p:nvPicPr>
              <p:cNvPr id="14" name="Ink 13">
                <a:extLst>
                  <a:ext uri="{FF2B5EF4-FFF2-40B4-BE49-F238E27FC236}">
                    <a16:creationId xmlns:a16="http://schemas.microsoft.com/office/drawing/2014/main" id="{FCC5FA57-BBBC-4585-A19D-7A242BE64373}"/>
                  </a:ext>
                </a:extLst>
              </p:cNvPr>
              <p:cNvPicPr/>
              <p:nvPr/>
            </p:nvPicPr>
            <p:blipFill>
              <a:blip r:embed="rId16"/>
              <a:stretch>
                <a:fillRect/>
              </a:stretch>
            </p:blipFill>
            <p:spPr>
              <a:xfrm>
                <a:off x="11704423" y="5484323"/>
                <a:ext cx="149884" cy="4445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D30D0C98-DD81-443F-B8AE-3C64F3A17AD6}"/>
                  </a:ext>
                </a:extLst>
              </p14:cNvPr>
              <p14:cNvContentPartPr/>
              <p14:nvPr/>
            </p14:nvContentPartPr>
            <p14:xfrm>
              <a:off x="11748976" y="5556317"/>
              <a:ext cx="66675" cy="9525"/>
            </p14:xfrm>
          </p:contentPart>
        </mc:Choice>
        <mc:Fallback xmlns="">
          <p:pic>
            <p:nvPicPr>
              <p:cNvPr id="15" name="Ink 14">
                <a:extLst>
                  <a:ext uri="{FF2B5EF4-FFF2-40B4-BE49-F238E27FC236}">
                    <a16:creationId xmlns:a16="http://schemas.microsoft.com/office/drawing/2014/main" id="{D30D0C98-DD81-443F-B8AE-3C64F3A17AD6}"/>
                  </a:ext>
                </a:extLst>
              </p:cNvPr>
              <p:cNvPicPr/>
              <p:nvPr/>
            </p:nvPicPr>
            <p:blipFill>
              <a:blip r:embed="rId18"/>
              <a:stretch>
                <a:fillRect/>
              </a:stretch>
            </p:blipFill>
            <p:spPr>
              <a:xfrm>
                <a:off x="11732392" y="5535610"/>
                <a:ext cx="100182" cy="50524"/>
              </a:xfrm>
              <a:prstGeom prst="rect">
                <a:avLst/>
              </a:prstGeom>
            </p:spPr>
          </p:pic>
        </mc:Fallback>
      </mc:AlternateContent>
    </p:spTree>
    <p:extLst>
      <p:ext uri="{BB962C8B-B14F-4D97-AF65-F5344CB8AC3E}">
        <p14:creationId xmlns:p14="http://schemas.microsoft.com/office/powerpoint/2010/main" val="313324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94B1E-65C8-4B9D-B013-ED8FCB83F76F}"/>
              </a:ext>
            </a:extLst>
          </p:cNvPr>
          <p:cNvSpPr>
            <a:spLocks noGrp="1"/>
          </p:cNvSpPr>
          <p:nvPr>
            <p:ph type="title"/>
          </p:nvPr>
        </p:nvSpPr>
        <p:spPr/>
        <p:txBody>
          <a:bodyPr/>
          <a:lstStyle/>
          <a:p>
            <a:r>
              <a:rPr lang="en-US" dirty="0">
                <a:cs typeface="Calibri Light"/>
              </a:rPr>
              <a:t>ADVANCED ACTIVITY ON NET TORQUE</a:t>
            </a:r>
          </a:p>
        </p:txBody>
      </p:sp>
      <p:sp>
        <p:nvSpPr>
          <p:cNvPr id="4" name="TextBox 3">
            <a:extLst>
              <a:ext uri="{FF2B5EF4-FFF2-40B4-BE49-F238E27FC236}">
                <a16:creationId xmlns:a16="http://schemas.microsoft.com/office/drawing/2014/main" id="{9C777C3C-D919-4A42-B37F-ECB15E67694E}"/>
              </a:ext>
            </a:extLst>
          </p:cNvPr>
          <p:cNvSpPr txBox="1"/>
          <p:nvPr/>
        </p:nvSpPr>
        <p:spPr>
          <a:xfrm>
            <a:off x="303029" y="1366285"/>
            <a:ext cx="1016826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Open </a:t>
            </a:r>
            <a:r>
              <a:rPr lang="en-US" u="sng" dirty="0">
                <a:ea typeface="+mn-lt"/>
                <a:cs typeface="+mn-lt"/>
                <a:hlinkClick r:id="rId2"/>
              </a:rPr>
              <a:t>https://phet.colorado.edu/sims/html/balancing-act/latest/balancing-act_en.html</a:t>
            </a:r>
            <a:endParaRPr lang="en-US">
              <a:ea typeface="+mn-lt"/>
              <a:cs typeface="+mn-lt"/>
            </a:endParaRPr>
          </a:p>
          <a:p>
            <a:r>
              <a:rPr lang="en-US" dirty="0">
                <a:ea typeface="+mn-lt"/>
                <a:cs typeface="+mn-lt"/>
              </a:rPr>
              <a:t>Go to balancing lab, click on the ruler. Attach a M1=15 gr load 1 meter away from the point of rotation</a:t>
            </a:r>
            <a:endParaRPr lang="en-US" dirty="0">
              <a:cs typeface="Calibri"/>
            </a:endParaRPr>
          </a:p>
          <a:p>
            <a:r>
              <a:rPr lang="en-US" dirty="0">
                <a:ea typeface="+mn-lt"/>
                <a:cs typeface="+mn-lt"/>
              </a:rPr>
              <a:t>Balance M1 load with two masses M2 and M3, mark their location from the point of rotation. </a:t>
            </a:r>
          </a:p>
          <a:p>
            <a:r>
              <a:rPr lang="en-US" dirty="0">
                <a:ea typeface="+mn-lt"/>
                <a:cs typeface="+mn-lt"/>
              </a:rPr>
              <a:t>Write the value on the table below. Repeat for 3 more times using the values on the table.</a:t>
            </a:r>
          </a:p>
          <a:p>
            <a:r>
              <a:rPr lang="en-US" dirty="0">
                <a:ea typeface="+mn-lt"/>
                <a:cs typeface="+mn-lt"/>
              </a:rPr>
              <a:t>Calculate each force using F = mg and calculate Torque for each force. Determine the signs for each torque </a:t>
            </a:r>
          </a:p>
          <a:p>
            <a:r>
              <a:rPr lang="en-US" dirty="0">
                <a:ea typeface="+mn-lt"/>
                <a:cs typeface="+mn-lt"/>
              </a:rPr>
              <a:t>Add the Torques and verify that net torque is equal to zero at equilibrium.</a:t>
            </a:r>
            <a:endParaRPr lang="en-US" dirty="0"/>
          </a:p>
        </p:txBody>
      </p:sp>
      <p:graphicFrame>
        <p:nvGraphicFramePr>
          <p:cNvPr id="5" name="Table 5">
            <a:extLst>
              <a:ext uri="{FF2B5EF4-FFF2-40B4-BE49-F238E27FC236}">
                <a16:creationId xmlns:a16="http://schemas.microsoft.com/office/drawing/2014/main" id="{BBF75A5C-356E-47BA-A79B-84098F0D6C78}"/>
              </a:ext>
            </a:extLst>
          </p:cNvPr>
          <p:cNvGraphicFramePr>
            <a:graphicFrameLocks noGrp="1"/>
          </p:cNvGraphicFramePr>
          <p:nvPr>
            <p:extLst>
              <p:ext uri="{D42A27DB-BD31-4B8C-83A1-F6EECF244321}">
                <p14:modId xmlns:p14="http://schemas.microsoft.com/office/powerpoint/2010/main" val="394487619"/>
              </p:ext>
            </p:extLst>
          </p:nvPr>
        </p:nvGraphicFramePr>
        <p:xfrm>
          <a:off x="310470" y="3176724"/>
          <a:ext cx="10605969" cy="2092960"/>
        </p:xfrm>
        <a:graphic>
          <a:graphicData uri="http://schemas.openxmlformats.org/drawingml/2006/table">
            <a:tbl>
              <a:tblPr firstRow="1" bandRow="1">
                <a:tableStyleId>{5C22544A-7EE6-4342-B048-85BDC9FD1C3A}</a:tableStyleId>
              </a:tblPr>
              <a:tblGrid>
                <a:gridCol w="841743">
                  <a:extLst>
                    <a:ext uri="{9D8B030D-6E8A-4147-A177-3AD203B41FA5}">
                      <a16:colId xmlns:a16="http://schemas.microsoft.com/office/drawing/2014/main" val="4263300954"/>
                    </a:ext>
                  </a:extLst>
                </a:gridCol>
                <a:gridCol w="735416">
                  <a:extLst>
                    <a:ext uri="{9D8B030D-6E8A-4147-A177-3AD203B41FA5}">
                      <a16:colId xmlns:a16="http://schemas.microsoft.com/office/drawing/2014/main" val="2597026142"/>
                    </a:ext>
                  </a:extLst>
                </a:gridCol>
                <a:gridCol w="726557">
                  <a:extLst>
                    <a:ext uri="{9D8B030D-6E8A-4147-A177-3AD203B41FA5}">
                      <a16:colId xmlns:a16="http://schemas.microsoft.com/office/drawing/2014/main" val="4004837516"/>
                    </a:ext>
                  </a:extLst>
                </a:gridCol>
                <a:gridCol w="824022">
                  <a:extLst>
                    <a:ext uri="{9D8B030D-6E8A-4147-A177-3AD203B41FA5}">
                      <a16:colId xmlns:a16="http://schemas.microsoft.com/office/drawing/2014/main" val="1678946624"/>
                    </a:ext>
                  </a:extLst>
                </a:gridCol>
                <a:gridCol w="726557">
                  <a:extLst>
                    <a:ext uri="{9D8B030D-6E8A-4147-A177-3AD203B41FA5}">
                      <a16:colId xmlns:a16="http://schemas.microsoft.com/office/drawing/2014/main" val="549775357"/>
                    </a:ext>
                  </a:extLst>
                </a:gridCol>
                <a:gridCol w="708837">
                  <a:extLst>
                    <a:ext uri="{9D8B030D-6E8A-4147-A177-3AD203B41FA5}">
                      <a16:colId xmlns:a16="http://schemas.microsoft.com/office/drawing/2014/main" val="924057992"/>
                    </a:ext>
                  </a:extLst>
                </a:gridCol>
                <a:gridCol w="868325">
                  <a:extLst>
                    <a:ext uri="{9D8B030D-6E8A-4147-A177-3AD203B41FA5}">
                      <a16:colId xmlns:a16="http://schemas.microsoft.com/office/drawing/2014/main" val="2317454557"/>
                    </a:ext>
                  </a:extLst>
                </a:gridCol>
                <a:gridCol w="770860">
                  <a:extLst>
                    <a:ext uri="{9D8B030D-6E8A-4147-A177-3AD203B41FA5}">
                      <a16:colId xmlns:a16="http://schemas.microsoft.com/office/drawing/2014/main" val="3501554141"/>
                    </a:ext>
                  </a:extLst>
                </a:gridCol>
                <a:gridCol w="717693">
                  <a:extLst>
                    <a:ext uri="{9D8B030D-6E8A-4147-A177-3AD203B41FA5}">
                      <a16:colId xmlns:a16="http://schemas.microsoft.com/office/drawing/2014/main" val="3474572866"/>
                    </a:ext>
                  </a:extLst>
                </a:gridCol>
                <a:gridCol w="850604">
                  <a:extLst>
                    <a:ext uri="{9D8B030D-6E8A-4147-A177-3AD203B41FA5}">
                      <a16:colId xmlns:a16="http://schemas.microsoft.com/office/drawing/2014/main" val="3642405142"/>
                    </a:ext>
                  </a:extLst>
                </a:gridCol>
                <a:gridCol w="903764">
                  <a:extLst>
                    <a:ext uri="{9D8B030D-6E8A-4147-A177-3AD203B41FA5}">
                      <a16:colId xmlns:a16="http://schemas.microsoft.com/office/drawing/2014/main" val="2860593180"/>
                    </a:ext>
                  </a:extLst>
                </a:gridCol>
                <a:gridCol w="894906">
                  <a:extLst>
                    <a:ext uri="{9D8B030D-6E8A-4147-A177-3AD203B41FA5}">
                      <a16:colId xmlns:a16="http://schemas.microsoft.com/office/drawing/2014/main" val="724796526"/>
                    </a:ext>
                  </a:extLst>
                </a:gridCol>
                <a:gridCol w="1036685">
                  <a:extLst>
                    <a:ext uri="{9D8B030D-6E8A-4147-A177-3AD203B41FA5}">
                      <a16:colId xmlns:a16="http://schemas.microsoft.com/office/drawing/2014/main" val="3316157219"/>
                    </a:ext>
                  </a:extLst>
                </a:gridCol>
              </a:tblGrid>
              <a:tr h="370840">
                <a:tc>
                  <a:txBody>
                    <a:bodyPr/>
                    <a:lstStyle/>
                    <a:p>
                      <a:r>
                        <a:rPr lang="en-US" sz="1700" dirty="0"/>
                        <a:t>m1(gr)</a:t>
                      </a:r>
                    </a:p>
                  </a:txBody>
                  <a:tcPr/>
                </a:tc>
                <a:tc>
                  <a:txBody>
                    <a:bodyPr/>
                    <a:lstStyle/>
                    <a:p>
                      <a:r>
                        <a:rPr lang="en-US" sz="1700" dirty="0"/>
                        <a:t>F1(N)</a:t>
                      </a:r>
                    </a:p>
                  </a:txBody>
                  <a:tcPr/>
                </a:tc>
                <a:tc>
                  <a:txBody>
                    <a:bodyPr/>
                    <a:lstStyle/>
                    <a:p>
                      <a:r>
                        <a:rPr lang="en-US" sz="1700" dirty="0"/>
                        <a:t>r1(m)</a:t>
                      </a:r>
                    </a:p>
                  </a:txBody>
                  <a:tcPr/>
                </a:tc>
                <a:tc>
                  <a:txBody>
                    <a:bodyPr/>
                    <a:lstStyle/>
                    <a:p>
                      <a:r>
                        <a:rPr lang="en-US" sz="1700" dirty="0"/>
                        <a:t>m2(gr)</a:t>
                      </a:r>
                    </a:p>
                  </a:txBody>
                  <a:tcPr/>
                </a:tc>
                <a:tc>
                  <a:txBody>
                    <a:bodyPr/>
                    <a:lstStyle/>
                    <a:p>
                      <a:r>
                        <a:rPr lang="en-US" sz="1700" dirty="0"/>
                        <a:t>F2(N)</a:t>
                      </a:r>
                    </a:p>
                  </a:txBody>
                  <a:tcPr/>
                </a:tc>
                <a:tc>
                  <a:txBody>
                    <a:bodyPr/>
                    <a:lstStyle/>
                    <a:p>
                      <a:r>
                        <a:rPr lang="en-US" sz="1700" dirty="0"/>
                        <a:t>r2(m)</a:t>
                      </a:r>
                    </a:p>
                  </a:txBody>
                  <a:tcPr/>
                </a:tc>
                <a:tc>
                  <a:txBody>
                    <a:bodyPr/>
                    <a:lstStyle/>
                    <a:p>
                      <a:r>
                        <a:rPr lang="en-US" sz="1700" dirty="0"/>
                        <a:t>m3(gr)</a:t>
                      </a:r>
                    </a:p>
                  </a:txBody>
                  <a:tcPr/>
                </a:tc>
                <a:tc>
                  <a:txBody>
                    <a:bodyPr/>
                    <a:lstStyle/>
                    <a:p>
                      <a:r>
                        <a:rPr lang="en-US" sz="1700" dirty="0"/>
                        <a:t>F3(gr)</a:t>
                      </a:r>
                    </a:p>
                  </a:txBody>
                  <a:tcPr/>
                </a:tc>
                <a:tc>
                  <a:txBody>
                    <a:bodyPr/>
                    <a:lstStyle/>
                    <a:p>
                      <a:r>
                        <a:rPr lang="en-US" sz="1700" dirty="0"/>
                        <a:t>r3(m) </a:t>
                      </a:r>
                    </a:p>
                  </a:txBody>
                  <a:tcPr/>
                </a:tc>
                <a:tc>
                  <a:txBody>
                    <a:bodyPr/>
                    <a:lstStyle/>
                    <a:p>
                      <a:pPr lvl="0">
                        <a:buNone/>
                      </a:pPr>
                      <a:r>
                        <a:rPr lang="en-US" sz="1700" b="0" i="0" u="none" strike="noStrike" noProof="0" dirty="0">
                          <a:latin typeface="Calibri"/>
                        </a:rPr>
                        <a:t>𝜏1(Nm)</a:t>
                      </a:r>
                      <a:endParaRPr lang="en-US" sz="1700" dirty="0"/>
                    </a:p>
                  </a:txBody>
                  <a:tcPr/>
                </a:tc>
                <a:tc>
                  <a:txBody>
                    <a:bodyPr/>
                    <a:lstStyle/>
                    <a:p>
                      <a:pPr lvl="0">
                        <a:buNone/>
                      </a:pPr>
                      <a:r>
                        <a:rPr lang="en-US" sz="1700" b="0" i="0" u="none" strike="noStrike" noProof="0" dirty="0">
                          <a:latin typeface="Calibri"/>
                        </a:rPr>
                        <a:t>𝜏2(Nm)</a:t>
                      </a:r>
                      <a:endParaRPr lang="en-US" sz="1700" dirty="0"/>
                    </a:p>
                  </a:txBody>
                  <a:tcPr/>
                </a:tc>
                <a:tc>
                  <a:txBody>
                    <a:bodyPr/>
                    <a:lstStyle/>
                    <a:p>
                      <a:pPr lvl="0">
                        <a:buNone/>
                      </a:pPr>
                      <a:r>
                        <a:rPr lang="en-US" sz="1700" b="0" i="0" u="none" strike="noStrike" noProof="0" dirty="0">
                          <a:latin typeface="Calibri"/>
                        </a:rPr>
                        <a:t>𝜏3(Nm)</a:t>
                      </a:r>
                      <a:endParaRPr lang="en-US" sz="1700" dirty="0"/>
                    </a:p>
                  </a:txBody>
                  <a:tcPr/>
                </a:tc>
                <a:tc>
                  <a:txBody>
                    <a:bodyPr/>
                    <a:lstStyle/>
                    <a:p>
                      <a:pPr lvl="0">
                        <a:buNone/>
                      </a:pPr>
                      <a:r>
                        <a:rPr lang="en-US" sz="1700" b="0" i="0" u="none" strike="noStrike" noProof="0" dirty="0">
                          <a:latin typeface="Calibri"/>
                        </a:rPr>
                        <a:t>𝜏net(Nm)</a:t>
                      </a:r>
                      <a:endParaRPr lang="en-US" sz="1700" dirty="0"/>
                    </a:p>
                  </a:txBody>
                  <a:tcPr/>
                </a:tc>
                <a:extLst>
                  <a:ext uri="{0D108BD9-81ED-4DB2-BD59-A6C34878D82A}">
                    <a16:rowId xmlns:a16="http://schemas.microsoft.com/office/drawing/2014/main" val="2005689777"/>
                  </a:ext>
                </a:extLst>
              </a:tr>
              <a:tr h="370840">
                <a:tc>
                  <a:txBody>
                    <a:bodyPr/>
                    <a:lstStyle/>
                    <a:p>
                      <a:r>
                        <a:rPr lang="en-US" dirty="0"/>
                        <a:t>10</a:t>
                      </a:r>
                    </a:p>
                  </a:txBody>
                  <a:tcPr/>
                </a:tc>
                <a:tc>
                  <a:txBody>
                    <a:bodyPr/>
                    <a:lstStyle/>
                    <a:p>
                      <a:endParaRPr lang="en-US"/>
                    </a:p>
                  </a:txBody>
                  <a:tcPr/>
                </a:tc>
                <a:tc>
                  <a:txBody>
                    <a:bodyPr/>
                    <a:lstStyle/>
                    <a:p>
                      <a:r>
                        <a:rPr lang="en-US" dirty="0"/>
                        <a:t>1</a:t>
                      </a:r>
                    </a:p>
                  </a:txBody>
                  <a:tcPr/>
                </a:tc>
                <a:tc>
                  <a:txBody>
                    <a:bodyPr/>
                    <a:lstStyle/>
                    <a:p>
                      <a:r>
                        <a:rPr lang="en-US" dirty="0"/>
                        <a:t>5</a:t>
                      </a:r>
                    </a:p>
                  </a:txBody>
                  <a:tcPr/>
                </a:tc>
                <a:tc>
                  <a:txBody>
                    <a:bodyPr/>
                    <a:lstStyle/>
                    <a:p>
                      <a:endParaRPr lang="en-US"/>
                    </a:p>
                  </a:txBody>
                  <a:tcPr/>
                </a:tc>
                <a:tc>
                  <a:txBody>
                    <a:bodyPr/>
                    <a:lstStyle/>
                    <a:p>
                      <a:endParaRPr lang="en-US"/>
                    </a:p>
                  </a:txBody>
                  <a:tcPr/>
                </a:tc>
                <a:tc>
                  <a:txBody>
                    <a:bodyPr/>
                    <a:lstStyle/>
                    <a:p>
                      <a:r>
                        <a:rPr lang="en-US" dirty="0"/>
                        <a:t>5</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lvl="0">
                        <a:buNone/>
                      </a:pPr>
                      <a:endParaRPr lang="en-US" dirty="0"/>
                    </a:p>
                  </a:txBody>
                  <a:tcPr/>
                </a:tc>
                <a:tc>
                  <a:txBody>
                    <a:bodyPr/>
                    <a:lstStyle/>
                    <a:p>
                      <a:pPr lvl="0">
                        <a:buNone/>
                      </a:pPr>
                      <a:endParaRPr lang="en-US" dirty="0"/>
                    </a:p>
                  </a:txBody>
                  <a:tcPr/>
                </a:tc>
                <a:tc>
                  <a:txBody>
                    <a:bodyPr/>
                    <a:lstStyle/>
                    <a:p>
                      <a:pPr lvl="0">
                        <a:buNone/>
                      </a:pPr>
                      <a:endParaRPr lang="en-US" dirty="0"/>
                    </a:p>
                  </a:txBody>
                  <a:tcPr/>
                </a:tc>
                <a:extLst>
                  <a:ext uri="{0D108BD9-81ED-4DB2-BD59-A6C34878D82A}">
                    <a16:rowId xmlns:a16="http://schemas.microsoft.com/office/drawing/2014/main" val="4231927132"/>
                  </a:ext>
                </a:extLst>
              </a:tr>
              <a:tr h="370840">
                <a:tc>
                  <a:txBody>
                    <a:bodyPr/>
                    <a:lstStyle/>
                    <a:p>
                      <a:r>
                        <a:rPr lang="en-US" dirty="0"/>
                        <a:t>10</a:t>
                      </a:r>
                    </a:p>
                  </a:txBody>
                  <a:tcPr/>
                </a:tc>
                <a:tc>
                  <a:txBody>
                    <a:bodyPr/>
                    <a:lstStyle/>
                    <a:p>
                      <a:endParaRPr lang="en-US"/>
                    </a:p>
                  </a:txBody>
                  <a:tcPr/>
                </a:tc>
                <a:tc>
                  <a:txBody>
                    <a:bodyPr/>
                    <a:lstStyle/>
                    <a:p>
                      <a:r>
                        <a:rPr lang="en-US" dirty="0"/>
                        <a:t>1</a:t>
                      </a:r>
                    </a:p>
                  </a:txBody>
                  <a:tcPr/>
                </a:tc>
                <a:tc>
                  <a:txBody>
                    <a:bodyPr/>
                    <a:lstStyle/>
                    <a:p>
                      <a:r>
                        <a:rPr lang="en-US" dirty="0"/>
                        <a:t>5</a:t>
                      </a:r>
                    </a:p>
                  </a:txBody>
                  <a:tcPr/>
                </a:tc>
                <a:tc>
                  <a:txBody>
                    <a:bodyPr/>
                    <a:lstStyle/>
                    <a:p>
                      <a:endParaRPr lang="en-US"/>
                    </a:p>
                  </a:txBody>
                  <a:tcPr/>
                </a:tc>
                <a:tc>
                  <a:txBody>
                    <a:bodyPr/>
                    <a:lstStyle/>
                    <a:p>
                      <a:endParaRPr lang="en-US"/>
                    </a:p>
                  </a:txBody>
                  <a:tcPr/>
                </a:tc>
                <a:tc>
                  <a:txBody>
                    <a:bodyPr/>
                    <a:lstStyle/>
                    <a:p>
                      <a:r>
                        <a:rPr lang="en-US" dirty="0"/>
                        <a:t>10</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lvl="0">
                        <a:buNone/>
                      </a:pPr>
                      <a:endParaRPr lang="en-US" dirty="0"/>
                    </a:p>
                  </a:txBody>
                  <a:tcPr/>
                </a:tc>
                <a:tc>
                  <a:txBody>
                    <a:bodyPr/>
                    <a:lstStyle/>
                    <a:p>
                      <a:pPr lvl="0">
                        <a:buNone/>
                      </a:pPr>
                      <a:endParaRPr lang="en-US" dirty="0"/>
                    </a:p>
                  </a:txBody>
                  <a:tcPr/>
                </a:tc>
                <a:tc>
                  <a:txBody>
                    <a:bodyPr/>
                    <a:lstStyle/>
                    <a:p>
                      <a:pPr lvl="0">
                        <a:buNone/>
                      </a:pPr>
                      <a:endParaRPr lang="en-US" dirty="0"/>
                    </a:p>
                  </a:txBody>
                  <a:tcPr/>
                </a:tc>
                <a:extLst>
                  <a:ext uri="{0D108BD9-81ED-4DB2-BD59-A6C34878D82A}">
                    <a16:rowId xmlns:a16="http://schemas.microsoft.com/office/drawing/2014/main" val="2143752284"/>
                  </a:ext>
                </a:extLst>
              </a:tr>
              <a:tr h="370840">
                <a:tc>
                  <a:txBody>
                    <a:bodyPr/>
                    <a:lstStyle/>
                    <a:p>
                      <a:r>
                        <a:rPr lang="en-US" dirty="0"/>
                        <a:t>10</a:t>
                      </a:r>
                    </a:p>
                  </a:txBody>
                  <a:tcPr/>
                </a:tc>
                <a:tc>
                  <a:txBody>
                    <a:bodyPr/>
                    <a:lstStyle/>
                    <a:p>
                      <a:endParaRPr lang="en-US"/>
                    </a:p>
                  </a:txBody>
                  <a:tcPr/>
                </a:tc>
                <a:tc>
                  <a:txBody>
                    <a:bodyPr/>
                    <a:lstStyle/>
                    <a:p>
                      <a:r>
                        <a:rPr lang="en-US" dirty="0"/>
                        <a:t>1</a:t>
                      </a:r>
                    </a:p>
                  </a:txBody>
                  <a:tcPr/>
                </a:tc>
                <a:tc>
                  <a:txBody>
                    <a:bodyPr/>
                    <a:lstStyle/>
                    <a:p>
                      <a:r>
                        <a:rPr lang="en-US" dirty="0"/>
                        <a:t>5</a:t>
                      </a:r>
                    </a:p>
                  </a:txBody>
                  <a:tcPr/>
                </a:tc>
                <a:tc>
                  <a:txBody>
                    <a:bodyPr/>
                    <a:lstStyle/>
                    <a:p>
                      <a:endParaRPr lang="en-US"/>
                    </a:p>
                  </a:txBody>
                  <a:tcPr/>
                </a:tc>
                <a:tc>
                  <a:txBody>
                    <a:bodyPr/>
                    <a:lstStyle/>
                    <a:p>
                      <a:endParaRPr lang="en-US"/>
                    </a:p>
                  </a:txBody>
                  <a:tcPr/>
                </a:tc>
                <a:tc>
                  <a:txBody>
                    <a:bodyPr/>
                    <a:lstStyle/>
                    <a:p>
                      <a:r>
                        <a:rPr lang="en-US" dirty="0"/>
                        <a:t>15</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lvl="0">
                        <a:buNone/>
                      </a:pPr>
                      <a:endParaRPr lang="en-US" dirty="0"/>
                    </a:p>
                  </a:txBody>
                  <a:tcPr/>
                </a:tc>
                <a:tc>
                  <a:txBody>
                    <a:bodyPr/>
                    <a:lstStyle/>
                    <a:p>
                      <a:pPr lvl="0">
                        <a:buNone/>
                      </a:pPr>
                      <a:endParaRPr lang="en-US" dirty="0"/>
                    </a:p>
                  </a:txBody>
                  <a:tcPr/>
                </a:tc>
                <a:tc>
                  <a:txBody>
                    <a:bodyPr/>
                    <a:lstStyle/>
                    <a:p>
                      <a:pPr lvl="0">
                        <a:buNone/>
                      </a:pPr>
                      <a:endParaRPr lang="en-US" dirty="0"/>
                    </a:p>
                  </a:txBody>
                  <a:tcPr/>
                </a:tc>
                <a:extLst>
                  <a:ext uri="{0D108BD9-81ED-4DB2-BD59-A6C34878D82A}">
                    <a16:rowId xmlns:a16="http://schemas.microsoft.com/office/drawing/2014/main" val="2216795972"/>
                  </a:ext>
                </a:extLst>
              </a:tr>
              <a:tr h="370840">
                <a:tc>
                  <a:txBody>
                    <a:bodyPr/>
                    <a:lstStyle/>
                    <a:p>
                      <a:r>
                        <a:rPr lang="en-US" dirty="0"/>
                        <a:t>10</a:t>
                      </a:r>
                    </a:p>
                  </a:txBody>
                  <a:tcPr/>
                </a:tc>
                <a:tc>
                  <a:txBody>
                    <a:bodyPr/>
                    <a:lstStyle/>
                    <a:p>
                      <a:endParaRPr lang="en-US"/>
                    </a:p>
                  </a:txBody>
                  <a:tcPr/>
                </a:tc>
                <a:tc>
                  <a:txBody>
                    <a:bodyPr/>
                    <a:lstStyle/>
                    <a:p>
                      <a:r>
                        <a:rPr lang="en-US" dirty="0"/>
                        <a:t>1</a:t>
                      </a:r>
                    </a:p>
                  </a:txBody>
                  <a:tcPr/>
                </a:tc>
                <a:tc>
                  <a:txBody>
                    <a:bodyPr/>
                    <a:lstStyle/>
                    <a:p>
                      <a:r>
                        <a:rPr lang="en-US" dirty="0"/>
                        <a:t>5</a:t>
                      </a:r>
                    </a:p>
                  </a:txBody>
                  <a:tcPr/>
                </a:tc>
                <a:tc>
                  <a:txBody>
                    <a:bodyPr/>
                    <a:lstStyle/>
                    <a:p>
                      <a:endParaRPr lang="en-US"/>
                    </a:p>
                  </a:txBody>
                  <a:tcPr/>
                </a:tc>
                <a:tc>
                  <a:txBody>
                    <a:bodyPr/>
                    <a:lstStyle/>
                    <a:p>
                      <a:endParaRPr lang="en-US"/>
                    </a:p>
                  </a:txBody>
                  <a:tcPr/>
                </a:tc>
                <a:tc>
                  <a:txBody>
                    <a:bodyPr/>
                    <a:lstStyle/>
                    <a:p>
                      <a:r>
                        <a:rPr lang="en-US" dirty="0"/>
                        <a:t>20</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lvl="0">
                        <a:buNone/>
                      </a:pPr>
                      <a:endParaRPr lang="en-US" dirty="0"/>
                    </a:p>
                  </a:txBody>
                  <a:tcPr/>
                </a:tc>
                <a:tc>
                  <a:txBody>
                    <a:bodyPr/>
                    <a:lstStyle/>
                    <a:p>
                      <a:pPr lvl="0">
                        <a:buNone/>
                      </a:pPr>
                      <a:endParaRPr lang="en-US" dirty="0"/>
                    </a:p>
                  </a:txBody>
                  <a:tcPr/>
                </a:tc>
                <a:tc>
                  <a:txBody>
                    <a:bodyPr/>
                    <a:lstStyle/>
                    <a:p>
                      <a:pPr lvl="0">
                        <a:buNone/>
                      </a:pPr>
                      <a:endParaRPr lang="en-US" dirty="0"/>
                    </a:p>
                  </a:txBody>
                  <a:tcPr/>
                </a:tc>
                <a:extLst>
                  <a:ext uri="{0D108BD9-81ED-4DB2-BD59-A6C34878D82A}">
                    <a16:rowId xmlns:a16="http://schemas.microsoft.com/office/drawing/2014/main" val="3431008247"/>
                  </a:ext>
                </a:extLst>
              </a:tr>
            </a:tbl>
          </a:graphicData>
        </a:graphic>
      </p:graphicFrame>
      <p:pic>
        <p:nvPicPr>
          <p:cNvPr id="6" name="Picture 6" descr="A sample equilibrium, not at the table. Balancing act screenshot from PhET.">
            <a:extLst>
              <a:ext uri="{FF2B5EF4-FFF2-40B4-BE49-F238E27FC236}">
                <a16:creationId xmlns:a16="http://schemas.microsoft.com/office/drawing/2014/main" id="{F2502BFC-28F7-4572-AFF8-B922046236C1}"/>
              </a:ext>
            </a:extLst>
          </p:cNvPr>
          <p:cNvPicPr>
            <a:picLocks noChangeAspect="1"/>
          </p:cNvPicPr>
          <p:nvPr/>
        </p:nvPicPr>
        <p:blipFill>
          <a:blip r:embed="rId3"/>
          <a:stretch>
            <a:fillRect/>
          </a:stretch>
        </p:blipFill>
        <p:spPr>
          <a:xfrm>
            <a:off x="8268586" y="5402872"/>
            <a:ext cx="2743200" cy="1279929"/>
          </a:xfrm>
          <a:prstGeom prst="rect">
            <a:avLst/>
          </a:prstGeom>
        </p:spPr>
      </p:pic>
      <p:sp>
        <p:nvSpPr>
          <p:cNvPr id="7" name="TextBox 6">
            <a:extLst>
              <a:ext uri="{FF2B5EF4-FFF2-40B4-BE49-F238E27FC236}">
                <a16:creationId xmlns:a16="http://schemas.microsoft.com/office/drawing/2014/main" id="{83DC2851-BBBD-4909-8EC8-14CF31F3355B}"/>
              </a:ext>
            </a:extLst>
          </p:cNvPr>
          <p:cNvSpPr txBox="1"/>
          <p:nvPr/>
        </p:nvSpPr>
        <p:spPr>
          <a:xfrm>
            <a:off x="223284" y="5477540"/>
            <a:ext cx="688989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τ = Fr since the</a:t>
            </a:r>
            <a:r>
              <a:rPr lang="en-US" dirty="0">
                <a:cs typeface="Calibri"/>
              </a:rPr>
              <a:t> weight is perpendicular, sin𝜃=1  </a:t>
            </a:r>
            <a:r>
              <a:rPr lang="en-US" dirty="0" err="1">
                <a:cs typeface="Calibri"/>
              </a:rPr>
              <a:t>τnet</a:t>
            </a:r>
            <a:r>
              <a:rPr lang="en-US" dirty="0">
                <a:cs typeface="Calibri"/>
              </a:rPr>
              <a:t>=Σ(+/-)τ</a:t>
            </a:r>
            <a:endParaRPr lang="en-US" b="1" dirty="0">
              <a:ea typeface="+mn-lt"/>
              <a:cs typeface="+mn-lt"/>
            </a:endParaRPr>
          </a:p>
          <a:p>
            <a:r>
              <a:rPr lang="en-US" dirty="0">
                <a:cs typeface="Calibri"/>
              </a:rPr>
              <a:t>Forces that rotates counterclockwise are -</a:t>
            </a:r>
            <a:endParaRPr lang="en-US" b="1" dirty="0">
              <a:ea typeface="+mn-lt"/>
              <a:cs typeface="+mn-lt"/>
            </a:endParaRPr>
          </a:p>
          <a:p>
            <a:r>
              <a:rPr lang="en-US" dirty="0">
                <a:cs typeface="Calibri"/>
              </a:rPr>
              <a:t>Forces that rotates clockwise are +</a:t>
            </a:r>
            <a:endParaRPr lang="en-US" b="1" dirty="0">
              <a:ea typeface="+mn-lt"/>
              <a:cs typeface="+mn-lt"/>
            </a:endParaRPr>
          </a:p>
        </p:txBody>
      </p:sp>
    </p:spTree>
    <p:extLst>
      <p:ext uri="{BB962C8B-B14F-4D97-AF65-F5344CB8AC3E}">
        <p14:creationId xmlns:p14="http://schemas.microsoft.com/office/powerpoint/2010/main" val="3449994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FEEC6-95A3-4D32-8C2D-E8A226D4B47E}"/>
              </a:ext>
            </a:extLst>
          </p:cNvPr>
          <p:cNvSpPr>
            <a:spLocks noGrp="1"/>
          </p:cNvSpPr>
          <p:nvPr>
            <p:ph type="title"/>
          </p:nvPr>
        </p:nvSpPr>
        <p:spPr/>
        <p:txBody>
          <a:bodyPr/>
          <a:lstStyle/>
          <a:p>
            <a:r>
              <a:rPr lang="en-US" dirty="0">
                <a:cs typeface="Calibri Light"/>
              </a:rPr>
              <a:t>CLASSWORK ON MOMENT OF INERTIA</a:t>
            </a:r>
            <a:endParaRPr lang="en-US" dirty="0"/>
          </a:p>
        </p:txBody>
      </p:sp>
      <p:pic>
        <p:nvPicPr>
          <p:cNvPr id="3" name="Picture 3" descr="Moment of inertia of typical geometric objects">
            <a:extLst>
              <a:ext uri="{FF2B5EF4-FFF2-40B4-BE49-F238E27FC236}">
                <a16:creationId xmlns:a16="http://schemas.microsoft.com/office/drawing/2014/main" id="{C00A8D35-CD5A-45EF-95BB-060ABBE2C1D9}"/>
              </a:ext>
            </a:extLst>
          </p:cNvPr>
          <p:cNvPicPr>
            <a:picLocks noChangeAspect="1"/>
          </p:cNvPicPr>
          <p:nvPr/>
        </p:nvPicPr>
        <p:blipFill>
          <a:blip r:embed="rId2"/>
          <a:stretch>
            <a:fillRect/>
          </a:stretch>
        </p:blipFill>
        <p:spPr>
          <a:xfrm>
            <a:off x="7549525" y="1382976"/>
            <a:ext cx="4267200" cy="5039889"/>
          </a:xfrm>
          <a:prstGeom prst="rect">
            <a:avLst/>
          </a:prstGeom>
        </p:spPr>
      </p:pic>
      <p:sp>
        <p:nvSpPr>
          <p:cNvPr id="4" name="TextBox 3">
            <a:extLst>
              <a:ext uri="{FF2B5EF4-FFF2-40B4-BE49-F238E27FC236}">
                <a16:creationId xmlns:a16="http://schemas.microsoft.com/office/drawing/2014/main" id="{04F95DC6-8833-4174-92D5-C3333DCC77B8}"/>
              </a:ext>
            </a:extLst>
          </p:cNvPr>
          <p:cNvSpPr txBox="1"/>
          <p:nvPr/>
        </p:nvSpPr>
        <p:spPr>
          <a:xfrm>
            <a:off x="396631" y="1383324"/>
            <a:ext cx="66215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Moment of inertia is the mass equivalent for rotational systems</a:t>
            </a:r>
          </a:p>
        </p:txBody>
      </p:sp>
      <p:sp>
        <p:nvSpPr>
          <p:cNvPr id="5" name="TextBox 4">
            <a:extLst>
              <a:ext uri="{FF2B5EF4-FFF2-40B4-BE49-F238E27FC236}">
                <a16:creationId xmlns:a16="http://schemas.microsoft.com/office/drawing/2014/main" id="{E924855F-C1CF-44C0-9A21-E1409F985B5E}"/>
              </a:ext>
            </a:extLst>
          </p:cNvPr>
          <p:cNvSpPr txBox="1"/>
          <p:nvPr/>
        </p:nvSpPr>
        <p:spPr>
          <a:xfrm>
            <a:off x="305045" y="2170968"/>
            <a:ext cx="7139351"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1) Calculate the moment of inertia of a 5 kg sphere with 0.4 meters radius</a:t>
            </a:r>
          </a:p>
          <a:p>
            <a:r>
              <a:rPr lang="en-US" dirty="0">
                <a:cs typeface="Calibri"/>
              </a:rPr>
              <a:t>2) What should be the mass of a thin spherical shell of radius 0.2 meters so that its moment of inertia is 20 kgm</a:t>
            </a:r>
            <a:r>
              <a:rPr lang="en-US" baseline="30000" dirty="0">
                <a:cs typeface="Calibri"/>
              </a:rPr>
              <a:t>2</a:t>
            </a:r>
            <a:r>
              <a:rPr lang="en-US" dirty="0">
                <a:cs typeface="Calibri"/>
              </a:rPr>
              <a:t>.</a:t>
            </a:r>
          </a:p>
          <a:p>
            <a:r>
              <a:rPr lang="en-US" dirty="0">
                <a:cs typeface="Calibri"/>
              </a:rPr>
              <a:t>3) A solid cylinder of mass 16kg and radius 0.5 m is rotated about the central diameter. What is the length of the cylinder so that its moment of is 2.4 kgm</a:t>
            </a:r>
            <a:r>
              <a:rPr lang="en-US" baseline="30000" dirty="0">
                <a:cs typeface="Calibri"/>
              </a:rPr>
              <a:t>2</a:t>
            </a:r>
            <a:r>
              <a:rPr lang="en-US" dirty="0">
                <a:cs typeface="Calibri"/>
              </a:rPr>
              <a:t>.</a:t>
            </a:r>
          </a:p>
          <a:p>
            <a:r>
              <a:rPr lang="en-US" dirty="0">
                <a:cs typeface="Calibri"/>
              </a:rPr>
              <a:t>4) An annular cylinder with 4kg mass, 0.6 m outer radius and 0.4 meters inner radius is rotated about its center. What is its moment of inertia</a:t>
            </a:r>
          </a:p>
          <a:p>
            <a:r>
              <a:rPr lang="en-US" dirty="0">
                <a:cs typeface="Calibri"/>
              </a:rPr>
              <a:t>5) A disc with I1=4kgm</a:t>
            </a:r>
            <a:r>
              <a:rPr lang="en-US" baseline="30000" dirty="0">
                <a:cs typeface="Calibri"/>
              </a:rPr>
              <a:t>2</a:t>
            </a:r>
            <a:r>
              <a:rPr lang="en-US" dirty="0">
                <a:cs typeface="Calibri"/>
              </a:rPr>
              <a:t> is placed on top of a slab with I2=7kgm</a:t>
            </a:r>
            <a:r>
              <a:rPr lang="en-US" baseline="30000" dirty="0">
                <a:cs typeface="Calibri"/>
              </a:rPr>
              <a:t>2</a:t>
            </a:r>
            <a:r>
              <a:rPr lang="en-US" dirty="0">
                <a:cs typeface="Calibri"/>
              </a:rPr>
              <a:t>. What is the total moment of inertia.</a:t>
            </a:r>
          </a:p>
        </p:txBody>
      </p:sp>
    </p:spTree>
    <p:extLst>
      <p:ext uri="{BB962C8B-B14F-4D97-AF65-F5344CB8AC3E}">
        <p14:creationId xmlns:p14="http://schemas.microsoft.com/office/powerpoint/2010/main" val="4163601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4788E-93BC-4CEB-8583-7FCF3EC87BED}"/>
              </a:ext>
            </a:extLst>
          </p:cNvPr>
          <p:cNvSpPr>
            <a:spLocks noGrp="1"/>
          </p:cNvSpPr>
          <p:nvPr>
            <p:ph type="title"/>
          </p:nvPr>
        </p:nvSpPr>
        <p:spPr>
          <a:xfrm>
            <a:off x="838200" y="365125"/>
            <a:ext cx="10515600" cy="1126781"/>
          </a:xfrm>
        </p:spPr>
        <p:txBody>
          <a:bodyPr>
            <a:normAutofit fontScale="90000"/>
          </a:bodyPr>
          <a:lstStyle/>
          <a:p>
            <a:r>
              <a:rPr lang="en-US" dirty="0">
                <a:cs typeface="Calibri Light"/>
              </a:rPr>
              <a:t>ROTATIONAL EQUIVALANTS OF TRANSLATIONAL CONCEPTS AND EQUATIONS</a:t>
            </a:r>
            <a:endParaRPr lang="en-US" dirty="0"/>
          </a:p>
        </p:txBody>
      </p:sp>
      <p:sp>
        <p:nvSpPr>
          <p:cNvPr id="4" name="TextBox 3">
            <a:extLst>
              <a:ext uri="{FF2B5EF4-FFF2-40B4-BE49-F238E27FC236}">
                <a16:creationId xmlns:a16="http://schemas.microsoft.com/office/drawing/2014/main" id="{3BFE97B6-C904-4D20-AA85-3202BE1D217C}"/>
              </a:ext>
            </a:extLst>
          </p:cNvPr>
          <p:cNvSpPr txBox="1"/>
          <p:nvPr/>
        </p:nvSpPr>
        <p:spPr>
          <a:xfrm>
            <a:off x="723900" y="2330726"/>
            <a:ext cx="97502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ea typeface="+mn-lt"/>
              <a:cs typeface="+mn-lt"/>
            </a:endParaRPr>
          </a:p>
          <a:p>
            <a:endParaRPr lang="en-US" dirty="0">
              <a:ea typeface="+mn-lt"/>
              <a:cs typeface="+mn-lt"/>
            </a:endParaRPr>
          </a:p>
        </p:txBody>
      </p:sp>
      <p:sp>
        <p:nvSpPr>
          <p:cNvPr id="5" name="TextBox 4">
            <a:extLst>
              <a:ext uri="{FF2B5EF4-FFF2-40B4-BE49-F238E27FC236}">
                <a16:creationId xmlns:a16="http://schemas.microsoft.com/office/drawing/2014/main" id="{A0A96306-20F0-40B8-9C5F-9AA1D4ABC10C}"/>
              </a:ext>
            </a:extLst>
          </p:cNvPr>
          <p:cNvSpPr txBox="1"/>
          <p:nvPr/>
        </p:nvSpPr>
        <p:spPr>
          <a:xfrm>
            <a:off x="725971" y="1554232"/>
            <a:ext cx="956806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aseline="30000" dirty="0">
              <a:cs typeface="Calibri"/>
            </a:endParaRPr>
          </a:p>
        </p:txBody>
      </p:sp>
      <p:graphicFrame>
        <p:nvGraphicFramePr>
          <p:cNvPr id="7" name="Table 7">
            <a:extLst>
              <a:ext uri="{FF2B5EF4-FFF2-40B4-BE49-F238E27FC236}">
                <a16:creationId xmlns:a16="http://schemas.microsoft.com/office/drawing/2014/main" id="{341E4FF7-DE14-43D5-8D52-AC8CEB676DD3}"/>
              </a:ext>
            </a:extLst>
          </p:cNvPr>
          <p:cNvGraphicFramePr>
            <a:graphicFrameLocks noGrp="1"/>
          </p:cNvGraphicFramePr>
          <p:nvPr>
            <p:extLst>
              <p:ext uri="{D42A27DB-BD31-4B8C-83A1-F6EECF244321}">
                <p14:modId xmlns:p14="http://schemas.microsoft.com/office/powerpoint/2010/main" val="2301863265"/>
              </p:ext>
            </p:extLst>
          </p:nvPr>
        </p:nvGraphicFramePr>
        <p:xfrm>
          <a:off x="761218" y="1695209"/>
          <a:ext cx="9534412" cy="1112520"/>
        </p:xfrm>
        <a:graphic>
          <a:graphicData uri="http://schemas.openxmlformats.org/drawingml/2006/table">
            <a:tbl>
              <a:tblPr firstRow="1" bandRow="1">
                <a:tableStyleId>{5C22544A-7EE6-4342-B048-85BDC9FD1C3A}</a:tableStyleId>
              </a:tblPr>
              <a:tblGrid>
                <a:gridCol w="1413412">
                  <a:extLst>
                    <a:ext uri="{9D8B030D-6E8A-4147-A177-3AD203B41FA5}">
                      <a16:colId xmlns:a16="http://schemas.microsoft.com/office/drawing/2014/main" val="3060664323"/>
                    </a:ext>
                  </a:extLst>
                </a:gridCol>
                <a:gridCol w="817489">
                  <a:extLst>
                    <a:ext uri="{9D8B030D-6E8A-4147-A177-3AD203B41FA5}">
                      <a16:colId xmlns:a16="http://schemas.microsoft.com/office/drawing/2014/main" val="600505536"/>
                    </a:ext>
                  </a:extLst>
                </a:gridCol>
                <a:gridCol w="1074613">
                  <a:extLst>
                    <a:ext uri="{9D8B030D-6E8A-4147-A177-3AD203B41FA5}">
                      <a16:colId xmlns:a16="http://schemas.microsoft.com/office/drawing/2014/main" val="2147631212"/>
                    </a:ext>
                  </a:extLst>
                </a:gridCol>
                <a:gridCol w="1461976">
                  <a:extLst>
                    <a:ext uri="{9D8B030D-6E8A-4147-A177-3AD203B41FA5}">
                      <a16:colId xmlns:a16="http://schemas.microsoft.com/office/drawing/2014/main" val="1555133435"/>
                    </a:ext>
                  </a:extLst>
                </a:gridCol>
                <a:gridCol w="1355651">
                  <a:extLst>
                    <a:ext uri="{9D8B030D-6E8A-4147-A177-3AD203B41FA5}">
                      <a16:colId xmlns:a16="http://schemas.microsoft.com/office/drawing/2014/main" val="4238003247"/>
                    </a:ext>
                  </a:extLst>
                </a:gridCol>
                <a:gridCol w="1842976">
                  <a:extLst>
                    <a:ext uri="{9D8B030D-6E8A-4147-A177-3AD203B41FA5}">
                      <a16:colId xmlns:a16="http://schemas.microsoft.com/office/drawing/2014/main" val="3412477675"/>
                    </a:ext>
                  </a:extLst>
                </a:gridCol>
                <a:gridCol w="1568295">
                  <a:extLst>
                    <a:ext uri="{9D8B030D-6E8A-4147-A177-3AD203B41FA5}">
                      <a16:colId xmlns:a16="http://schemas.microsoft.com/office/drawing/2014/main" val="4122424679"/>
                    </a:ext>
                  </a:extLst>
                </a:gridCol>
              </a:tblGrid>
              <a:tr h="370840">
                <a:tc>
                  <a:txBody>
                    <a:bodyPr/>
                    <a:lstStyle/>
                    <a:p>
                      <a:endParaRPr lang="en-US" dirty="0"/>
                    </a:p>
                  </a:txBody>
                  <a:tcPr/>
                </a:tc>
                <a:tc>
                  <a:txBody>
                    <a:bodyPr/>
                    <a:lstStyle/>
                    <a:p>
                      <a:r>
                        <a:rPr lang="en-US" dirty="0"/>
                        <a:t>inertia</a:t>
                      </a:r>
                    </a:p>
                  </a:txBody>
                  <a:tcPr/>
                </a:tc>
                <a:tc>
                  <a:txBody>
                    <a:bodyPr/>
                    <a:lstStyle/>
                    <a:p>
                      <a:r>
                        <a:rPr lang="en-US" dirty="0"/>
                        <a:t>motion</a:t>
                      </a:r>
                    </a:p>
                  </a:txBody>
                  <a:tcPr/>
                </a:tc>
                <a:tc>
                  <a:txBody>
                    <a:bodyPr/>
                    <a:lstStyle/>
                    <a:p>
                      <a:r>
                        <a:rPr lang="en-US" dirty="0"/>
                        <a:t>acceleration</a:t>
                      </a:r>
                    </a:p>
                  </a:txBody>
                  <a:tcPr/>
                </a:tc>
                <a:tc>
                  <a:txBody>
                    <a:bodyPr/>
                    <a:lstStyle/>
                    <a:p>
                      <a:r>
                        <a:rPr lang="en-US" dirty="0"/>
                        <a:t>momentum</a:t>
                      </a:r>
                    </a:p>
                  </a:txBody>
                  <a:tcPr/>
                </a:tc>
                <a:tc>
                  <a:txBody>
                    <a:bodyPr/>
                    <a:lstStyle/>
                    <a:p>
                      <a:r>
                        <a:rPr lang="en-US" dirty="0"/>
                        <a:t>kinetic energy</a:t>
                      </a:r>
                    </a:p>
                  </a:txBody>
                  <a:tcPr/>
                </a:tc>
                <a:tc>
                  <a:txBody>
                    <a:bodyPr/>
                    <a:lstStyle/>
                    <a:p>
                      <a:r>
                        <a:rPr lang="en-US" dirty="0"/>
                        <a:t>action</a:t>
                      </a:r>
                    </a:p>
                  </a:txBody>
                  <a:tcPr/>
                </a:tc>
                <a:extLst>
                  <a:ext uri="{0D108BD9-81ED-4DB2-BD59-A6C34878D82A}">
                    <a16:rowId xmlns:a16="http://schemas.microsoft.com/office/drawing/2014/main" val="2672167050"/>
                  </a:ext>
                </a:extLst>
              </a:tr>
              <a:tr h="370840">
                <a:tc>
                  <a:txBody>
                    <a:bodyPr/>
                    <a:lstStyle/>
                    <a:p>
                      <a:r>
                        <a:rPr lang="en-US" dirty="0"/>
                        <a:t>Translational</a:t>
                      </a:r>
                    </a:p>
                  </a:txBody>
                  <a:tcPr/>
                </a:tc>
                <a:tc>
                  <a:txBody>
                    <a:bodyPr/>
                    <a:lstStyle/>
                    <a:p>
                      <a:r>
                        <a:rPr lang="en-US" dirty="0"/>
                        <a:t>m</a:t>
                      </a:r>
                    </a:p>
                  </a:txBody>
                  <a:tcPr/>
                </a:tc>
                <a:tc>
                  <a:txBody>
                    <a:bodyPr/>
                    <a:lstStyle/>
                    <a:p>
                      <a:r>
                        <a:rPr lang="en-US" dirty="0"/>
                        <a:t>v</a:t>
                      </a:r>
                    </a:p>
                  </a:txBody>
                  <a:tcPr/>
                </a:tc>
                <a:tc>
                  <a:txBody>
                    <a:bodyPr/>
                    <a:lstStyle/>
                    <a:p>
                      <a:r>
                        <a:rPr lang="en-US" dirty="0"/>
                        <a:t>a</a:t>
                      </a:r>
                    </a:p>
                  </a:txBody>
                  <a:tcPr/>
                </a:tc>
                <a:tc>
                  <a:txBody>
                    <a:bodyPr/>
                    <a:lstStyle/>
                    <a:p>
                      <a:r>
                        <a:rPr lang="en-US" dirty="0"/>
                        <a:t>P=mv</a:t>
                      </a:r>
                    </a:p>
                  </a:txBody>
                  <a:tcPr/>
                </a:tc>
                <a:tc>
                  <a:txBody>
                    <a:bodyPr/>
                    <a:lstStyle/>
                    <a:p>
                      <a:r>
                        <a:rPr lang="en-US" dirty="0"/>
                        <a:t>KE= ½ mv</a:t>
                      </a:r>
                      <a:r>
                        <a:rPr lang="en-US" baseline="30000" dirty="0"/>
                        <a:t>2</a:t>
                      </a:r>
                    </a:p>
                  </a:txBody>
                  <a:tcPr/>
                </a:tc>
                <a:tc>
                  <a:txBody>
                    <a:bodyPr/>
                    <a:lstStyle/>
                    <a:p>
                      <a:r>
                        <a:rPr lang="en-US" dirty="0"/>
                        <a:t>Force</a:t>
                      </a:r>
                    </a:p>
                  </a:txBody>
                  <a:tcPr/>
                </a:tc>
                <a:extLst>
                  <a:ext uri="{0D108BD9-81ED-4DB2-BD59-A6C34878D82A}">
                    <a16:rowId xmlns:a16="http://schemas.microsoft.com/office/drawing/2014/main" val="3397027350"/>
                  </a:ext>
                </a:extLst>
              </a:tr>
              <a:tr h="370840">
                <a:tc>
                  <a:txBody>
                    <a:bodyPr/>
                    <a:lstStyle/>
                    <a:p>
                      <a:r>
                        <a:rPr lang="en-US" dirty="0"/>
                        <a:t>Rotational</a:t>
                      </a:r>
                    </a:p>
                  </a:txBody>
                  <a:tcPr/>
                </a:tc>
                <a:tc>
                  <a:txBody>
                    <a:bodyPr/>
                    <a:lstStyle/>
                    <a:p>
                      <a:r>
                        <a:rPr lang="en-US" dirty="0"/>
                        <a:t>I</a:t>
                      </a:r>
                    </a:p>
                  </a:txBody>
                  <a:tcPr/>
                </a:tc>
                <a:tc>
                  <a:txBody>
                    <a:bodyPr/>
                    <a:lstStyle/>
                    <a:p>
                      <a:pPr lvl="0">
                        <a:buNone/>
                      </a:pPr>
                      <a:r>
                        <a:rPr lang="en-US" sz="1800" b="0" i="0" u="none" strike="noStrike" noProof="0" dirty="0">
                          <a:solidFill>
                            <a:schemeClr val="tx1"/>
                          </a:solidFill>
                          <a:latin typeface="Calibri"/>
                        </a:rPr>
                        <a:t>ω</a:t>
                      </a:r>
                      <a:endParaRPr lang="en-US" dirty="0"/>
                    </a:p>
                  </a:txBody>
                  <a:tcPr/>
                </a:tc>
                <a:tc>
                  <a:txBody>
                    <a:bodyPr/>
                    <a:lstStyle/>
                    <a:p>
                      <a:pPr lvl="0">
                        <a:buNone/>
                      </a:pPr>
                      <a:r>
                        <a:rPr lang="en-US" sz="1800" b="0" i="0" u="none" strike="noStrike" noProof="0" dirty="0">
                          <a:solidFill>
                            <a:schemeClr val="tx1"/>
                          </a:solidFill>
                          <a:latin typeface="Calibri"/>
                        </a:rPr>
                        <a:t>𝛼</a:t>
                      </a:r>
                      <a:endParaRPr lang="en-US" dirty="0"/>
                    </a:p>
                  </a:txBody>
                  <a:tcPr/>
                </a:tc>
                <a:tc>
                  <a:txBody>
                    <a:bodyPr/>
                    <a:lstStyle/>
                    <a:p>
                      <a:r>
                        <a:rPr lang="en-US" dirty="0"/>
                        <a:t>L=</a:t>
                      </a:r>
                      <a:r>
                        <a:rPr lang="en-US" dirty="0" err="1"/>
                        <a:t>I</a:t>
                      </a:r>
                      <a:r>
                        <a:rPr lang="en-US" sz="1800" b="0" i="0" u="none" strike="noStrike" noProof="0" dirty="0" err="1">
                          <a:solidFill>
                            <a:schemeClr val="tx1"/>
                          </a:solidFill>
                          <a:latin typeface="Calibri"/>
                        </a:rPr>
                        <a:t>ω</a:t>
                      </a:r>
                      <a:endParaRPr lang="en-US" dirty="0" err="1"/>
                    </a:p>
                  </a:txBody>
                  <a:tcPr/>
                </a:tc>
                <a:tc>
                  <a:txBody>
                    <a:bodyPr/>
                    <a:lstStyle/>
                    <a:p>
                      <a:r>
                        <a:rPr lang="en-US" dirty="0" err="1"/>
                        <a:t>KEr</a:t>
                      </a:r>
                      <a:r>
                        <a:rPr lang="en-US" dirty="0"/>
                        <a:t>= ½ I </a:t>
                      </a:r>
                      <a:r>
                        <a:rPr lang="en-US" sz="1800" b="0" i="0" u="none" strike="noStrike" noProof="0" dirty="0">
                          <a:solidFill>
                            <a:schemeClr val="tx1"/>
                          </a:solidFill>
                          <a:latin typeface="Calibri"/>
                        </a:rPr>
                        <a:t>ω</a:t>
                      </a:r>
                      <a:r>
                        <a:rPr lang="en-US" sz="1800" b="0" i="0" u="none" strike="noStrike" baseline="30000" noProof="0" dirty="0">
                          <a:solidFill>
                            <a:schemeClr val="tx1"/>
                          </a:solidFill>
                          <a:latin typeface="Calibri"/>
                        </a:rPr>
                        <a:t>2</a:t>
                      </a:r>
                      <a:endParaRPr lang="en-US" baseline="30000" dirty="0"/>
                    </a:p>
                  </a:txBody>
                  <a:tcPr/>
                </a:tc>
                <a:tc>
                  <a:txBody>
                    <a:bodyPr/>
                    <a:lstStyle/>
                    <a:p>
                      <a:r>
                        <a:rPr lang="en-US" dirty="0"/>
                        <a:t>Torque</a:t>
                      </a:r>
                    </a:p>
                  </a:txBody>
                  <a:tcPr/>
                </a:tc>
                <a:extLst>
                  <a:ext uri="{0D108BD9-81ED-4DB2-BD59-A6C34878D82A}">
                    <a16:rowId xmlns:a16="http://schemas.microsoft.com/office/drawing/2014/main" val="1485164288"/>
                  </a:ext>
                </a:extLst>
              </a:tr>
            </a:tbl>
          </a:graphicData>
        </a:graphic>
      </p:graphicFrame>
      <p:graphicFrame>
        <p:nvGraphicFramePr>
          <p:cNvPr id="3" name="Table 5">
            <a:extLst>
              <a:ext uri="{FF2B5EF4-FFF2-40B4-BE49-F238E27FC236}">
                <a16:creationId xmlns:a16="http://schemas.microsoft.com/office/drawing/2014/main" id="{EAEABE53-54F9-4865-BFC6-4F3BF15F5F88}"/>
              </a:ext>
            </a:extLst>
          </p:cNvPr>
          <p:cNvGraphicFramePr>
            <a:graphicFrameLocks noGrp="1"/>
          </p:cNvGraphicFramePr>
          <p:nvPr>
            <p:extLst>
              <p:ext uri="{D42A27DB-BD31-4B8C-83A1-F6EECF244321}">
                <p14:modId xmlns:p14="http://schemas.microsoft.com/office/powerpoint/2010/main" val="1132274441"/>
              </p:ext>
            </p:extLst>
          </p:nvPr>
        </p:nvGraphicFramePr>
        <p:xfrm>
          <a:off x="735773" y="3469120"/>
          <a:ext cx="9426847" cy="1381760"/>
        </p:xfrm>
        <a:graphic>
          <a:graphicData uri="http://schemas.openxmlformats.org/drawingml/2006/table">
            <a:tbl>
              <a:tblPr firstRow="1" bandRow="1">
                <a:tableStyleId>{5C22544A-7EE6-4342-B048-85BDC9FD1C3A}</a:tableStyleId>
              </a:tblPr>
              <a:tblGrid>
                <a:gridCol w="1497418">
                  <a:extLst>
                    <a:ext uri="{9D8B030D-6E8A-4147-A177-3AD203B41FA5}">
                      <a16:colId xmlns:a16="http://schemas.microsoft.com/office/drawing/2014/main" val="1534796571"/>
                    </a:ext>
                  </a:extLst>
                </a:gridCol>
                <a:gridCol w="1391093">
                  <a:extLst>
                    <a:ext uri="{9D8B030D-6E8A-4147-A177-3AD203B41FA5}">
                      <a16:colId xmlns:a16="http://schemas.microsoft.com/office/drawing/2014/main" val="4137715896"/>
                    </a:ext>
                  </a:extLst>
                </a:gridCol>
                <a:gridCol w="1391093">
                  <a:extLst>
                    <a:ext uri="{9D8B030D-6E8A-4147-A177-3AD203B41FA5}">
                      <a16:colId xmlns:a16="http://schemas.microsoft.com/office/drawing/2014/main" val="1743383500"/>
                    </a:ext>
                  </a:extLst>
                </a:gridCol>
                <a:gridCol w="1825255">
                  <a:extLst>
                    <a:ext uri="{9D8B030D-6E8A-4147-A177-3AD203B41FA5}">
                      <a16:colId xmlns:a16="http://schemas.microsoft.com/office/drawing/2014/main" val="2759757119"/>
                    </a:ext>
                  </a:extLst>
                </a:gridCol>
                <a:gridCol w="3321988">
                  <a:extLst>
                    <a:ext uri="{9D8B030D-6E8A-4147-A177-3AD203B41FA5}">
                      <a16:colId xmlns:a16="http://schemas.microsoft.com/office/drawing/2014/main" val="3717094005"/>
                    </a:ext>
                  </a:extLst>
                </a:gridCol>
              </a:tblGrid>
              <a:tr h="370840">
                <a:tc>
                  <a:txBody>
                    <a:bodyPr/>
                    <a:lstStyle/>
                    <a:p>
                      <a:endParaRPr lang="en-US"/>
                    </a:p>
                  </a:txBody>
                  <a:tcPr/>
                </a:tc>
                <a:tc>
                  <a:txBody>
                    <a:bodyPr/>
                    <a:lstStyle/>
                    <a:p>
                      <a:r>
                        <a:rPr lang="en-US" dirty="0"/>
                        <a:t>Equilibrium</a:t>
                      </a:r>
                    </a:p>
                    <a:p>
                      <a:pPr lvl="0">
                        <a:buNone/>
                      </a:pPr>
                      <a:r>
                        <a:rPr lang="en-US" dirty="0"/>
                        <a:t>Statics</a:t>
                      </a:r>
                    </a:p>
                  </a:txBody>
                  <a:tcPr/>
                </a:tc>
                <a:tc>
                  <a:txBody>
                    <a:bodyPr/>
                    <a:lstStyle/>
                    <a:p>
                      <a:r>
                        <a:rPr lang="en-US" dirty="0"/>
                        <a:t>Dynamics</a:t>
                      </a:r>
                    </a:p>
                  </a:txBody>
                  <a:tcPr/>
                </a:tc>
                <a:tc>
                  <a:txBody>
                    <a:bodyPr/>
                    <a:lstStyle/>
                    <a:p>
                      <a:r>
                        <a:rPr lang="en-US" dirty="0"/>
                        <a:t>Conservation</a:t>
                      </a:r>
                    </a:p>
                    <a:p>
                      <a:pPr lvl="0">
                        <a:buNone/>
                      </a:pPr>
                      <a:r>
                        <a:rPr lang="en-US" dirty="0"/>
                        <a:t>of Momentum</a:t>
                      </a:r>
                    </a:p>
                  </a:txBody>
                  <a:tcPr/>
                </a:tc>
                <a:tc>
                  <a:txBody>
                    <a:bodyPr/>
                    <a:lstStyle/>
                    <a:p>
                      <a:r>
                        <a:rPr lang="en-US" dirty="0"/>
                        <a:t>Conservation</a:t>
                      </a:r>
                    </a:p>
                    <a:p>
                      <a:pPr lvl="0">
                        <a:buNone/>
                      </a:pPr>
                      <a:r>
                        <a:rPr lang="en-US" dirty="0"/>
                        <a:t>Of Energy</a:t>
                      </a:r>
                    </a:p>
                  </a:txBody>
                  <a:tcPr/>
                </a:tc>
                <a:extLst>
                  <a:ext uri="{0D108BD9-81ED-4DB2-BD59-A6C34878D82A}">
                    <a16:rowId xmlns:a16="http://schemas.microsoft.com/office/drawing/2014/main" val="41285217"/>
                  </a:ext>
                </a:extLst>
              </a:tr>
              <a:tr h="370840">
                <a:tc>
                  <a:txBody>
                    <a:bodyPr/>
                    <a:lstStyle/>
                    <a:p>
                      <a:r>
                        <a:rPr lang="en-US" dirty="0"/>
                        <a:t>Translational</a:t>
                      </a:r>
                    </a:p>
                  </a:txBody>
                  <a:tcPr/>
                </a:tc>
                <a:tc>
                  <a:txBody>
                    <a:bodyPr/>
                    <a:lstStyle/>
                    <a:p>
                      <a:r>
                        <a:rPr lang="en-US" b="1" dirty="0" err="1"/>
                        <a:t>F</a:t>
                      </a:r>
                      <a:r>
                        <a:rPr lang="en-US" dirty="0" err="1"/>
                        <a:t>net</a:t>
                      </a:r>
                      <a:r>
                        <a:rPr lang="en-US" dirty="0"/>
                        <a:t>=0</a:t>
                      </a:r>
                    </a:p>
                  </a:txBody>
                  <a:tcPr/>
                </a:tc>
                <a:tc>
                  <a:txBody>
                    <a:bodyPr/>
                    <a:lstStyle/>
                    <a:p>
                      <a:r>
                        <a:rPr lang="en-US" b="1" dirty="0"/>
                        <a:t>F</a:t>
                      </a:r>
                      <a:r>
                        <a:rPr lang="en-US" dirty="0"/>
                        <a:t>=m</a:t>
                      </a:r>
                      <a:r>
                        <a:rPr lang="en-US" b="1" dirty="0"/>
                        <a:t>a</a:t>
                      </a:r>
                    </a:p>
                  </a:txBody>
                  <a:tcPr/>
                </a:tc>
                <a:tc>
                  <a:txBody>
                    <a:bodyPr/>
                    <a:lstStyle/>
                    <a:p>
                      <a:r>
                        <a:rPr lang="en-US" dirty="0"/>
                        <a:t>Σ Pi = Σ </a:t>
                      </a:r>
                      <a:r>
                        <a:rPr lang="en-US" dirty="0" err="1"/>
                        <a:t>Pf</a:t>
                      </a:r>
                    </a:p>
                  </a:txBody>
                  <a:tcPr/>
                </a:tc>
                <a:tc>
                  <a:txBody>
                    <a:bodyPr/>
                    <a:lstStyle/>
                    <a:p>
                      <a:r>
                        <a:rPr lang="en-US" dirty="0" err="1"/>
                        <a:t>KEi+PEi</a:t>
                      </a:r>
                      <a:r>
                        <a:rPr lang="en-US" dirty="0"/>
                        <a:t>=</a:t>
                      </a:r>
                      <a:r>
                        <a:rPr lang="en-US" dirty="0" err="1"/>
                        <a:t>KEf+PEf</a:t>
                      </a:r>
                    </a:p>
                  </a:txBody>
                  <a:tcPr/>
                </a:tc>
                <a:extLst>
                  <a:ext uri="{0D108BD9-81ED-4DB2-BD59-A6C34878D82A}">
                    <a16:rowId xmlns:a16="http://schemas.microsoft.com/office/drawing/2014/main" val="1032372200"/>
                  </a:ext>
                </a:extLst>
              </a:tr>
              <a:tr h="370840">
                <a:tc>
                  <a:txBody>
                    <a:bodyPr/>
                    <a:lstStyle/>
                    <a:p>
                      <a:r>
                        <a:rPr lang="en-US" dirty="0"/>
                        <a:t>Rotational</a:t>
                      </a:r>
                    </a:p>
                  </a:txBody>
                  <a:tcPr/>
                </a:tc>
                <a:tc>
                  <a:txBody>
                    <a:bodyPr/>
                    <a:lstStyle/>
                    <a:p>
                      <a:pPr lvl="0">
                        <a:buNone/>
                      </a:pPr>
                      <a:r>
                        <a:rPr lang="en-US" sz="1800" b="0" i="0" u="none" strike="noStrike" noProof="0" dirty="0">
                          <a:solidFill>
                            <a:schemeClr val="tx1"/>
                          </a:solidFill>
                          <a:latin typeface="Calibri"/>
                        </a:rPr>
                        <a:t>𝝉net=0</a:t>
                      </a:r>
                      <a:endParaRPr lang="en-US" dirty="0"/>
                    </a:p>
                  </a:txBody>
                  <a:tcPr/>
                </a:tc>
                <a:tc>
                  <a:txBody>
                    <a:bodyPr/>
                    <a:lstStyle/>
                    <a:p>
                      <a:pPr lvl="0">
                        <a:buNone/>
                      </a:pPr>
                      <a:r>
                        <a:rPr lang="en-US" sz="1800" b="0" i="0" u="none" strike="noStrike" noProof="0" dirty="0">
                          <a:solidFill>
                            <a:schemeClr val="tx1"/>
                          </a:solidFill>
                          <a:latin typeface="Calibri"/>
                        </a:rPr>
                        <a:t>𝝉=I𝛼</a:t>
                      </a:r>
                      <a:endParaRPr lang="en-US" dirty="0"/>
                    </a:p>
                  </a:txBody>
                  <a:tcPr/>
                </a:tc>
                <a:tc>
                  <a:txBody>
                    <a:bodyPr/>
                    <a:lstStyle/>
                    <a:p>
                      <a:pPr lvl="0">
                        <a:buNone/>
                      </a:pPr>
                      <a:r>
                        <a:rPr lang="en-US" sz="1800" b="0" i="0" u="none" strike="noStrike" noProof="0" dirty="0">
                          <a:latin typeface="Calibri"/>
                        </a:rPr>
                        <a:t>Σ Li = Σ </a:t>
                      </a:r>
                      <a:r>
                        <a:rPr lang="en-US" sz="1800" b="0" i="0" u="none" strike="noStrike" noProof="0" dirty="0" err="1">
                          <a:latin typeface="Calibri"/>
                        </a:rPr>
                        <a:t>Lf</a:t>
                      </a:r>
                      <a:endParaRPr lang="en-US" dirty="0" err="1"/>
                    </a:p>
                  </a:txBody>
                  <a:tcPr/>
                </a:tc>
                <a:tc>
                  <a:txBody>
                    <a:bodyPr/>
                    <a:lstStyle/>
                    <a:p>
                      <a:pPr lvl="0">
                        <a:buNone/>
                      </a:pPr>
                      <a:r>
                        <a:rPr lang="en-US" sz="1800" b="0" i="0" u="none" strike="noStrike" noProof="0" dirty="0" err="1">
                          <a:latin typeface="Calibri"/>
                        </a:rPr>
                        <a:t>KEi+KERi+PEi</a:t>
                      </a:r>
                      <a:r>
                        <a:rPr lang="en-US" sz="1800" b="0" i="0" u="none" strike="noStrike" noProof="0" dirty="0">
                          <a:latin typeface="Calibri"/>
                        </a:rPr>
                        <a:t>=</a:t>
                      </a:r>
                      <a:r>
                        <a:rPr lang="en-US" sz="1800" b="0" i="0" u="none" strike="noStrike" noProof="0" dirty="0" err="1">
                          <a:latin typeface="Calibri"/>
                        </a:rPr>
                        <a:t>KEf+KERf+PEf</a:t>
                      </a:r>
                      <a:endParaRPr lang="en-US" dirty="0" err="1"/>
                    </a:p>
                  </a:txBody>
                  <a:tcPr/>
                </a:tc>
                <a:extLst>
                  <a:ext uri="{0D108BD9-81ED-4DB2-BD59-A6C34878D82A}">
                    <a16:rowId xmlns:a16="http://schemas.microsoft.com/office/drawing/2014/main" val="625515972"/>
                  </a:ext>
                </a:extLst>
              </a:tr>
            </a:tbl>
          </a:graphicData>
        </a:graphic>
      </p:graphicFrame>
    </p:spTree>
    <p:extLst>
      <p:ext uri="{BB962C8B-B14F-4D97-AF65-F5344CB8AC3E}">
        <p14:creationId xmlns:p14="http://schemas.microsoft.com/office/powerpoint/2010/main" val="3207674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7BA9-F040-4D91-936A-5FA8C64F2F91}"/>
              </a:ext>
            </a:extLst>
          </p:cNvPr>
          <p:cNvSpPr>
            <a:spLocks noGrp="1"/>
          </p:cNvSpPr>
          <p:nvPr>
            <p:ph type="title"/>
          </p:nvPr>
        </p:nvSpPr>
        <p:spPr>
          <a:xfrm>
            <a:off x="758456" y="170195"/>
            <a:ext cx="10515600" cy="962284"/>
          </a:xfrm>
        </p:spPr>
        <p:txBody>
          <a:bodyPr/>
          <a:lstStyle/>
          <a:p>
            <a:r>
              <a:rPr lang="en-US" dirty="0">
                <a:cs typeface="Calibri Light"/>
              </a:rPr>
              <a:t>CLASSWORK RELATED TO DYNAMIC SYSTEMS</a:t>
            </a:r>
            <a:endParaRPr lang="en-US" dirty="0"/>
          </a:p>
        </p:txBody>
      </p:sp>
      <p:sp>
        <p:nvSpPr>
          <p:cNvPr id="3" name="TextBox 2">
            <a:extLst>
              <a:ext uri="{FF2B5EF4-FFF2-40B4-BE49-F238E27FC236}">
                <a16:creationId xmlns:a16="http://schemas.microsoft.com/office/drawing/2014/main" id="{E80C902A-F87A-4D4B-BB27-4F86C42017D1}"/>
              </a:ext>
            </a:extLst>
          </p:cNvPr>
          <p:cNvSpPr txBox="1"/>
          <p:nvPr/>
        </p:nvSpPr>
        <p:spPr>
          <a:xfrm>
            <a:off x="258727" y="1056168"/>
            <a:ext cx="11585941"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1)A girl and a boy push a merry go round initially at rest. The boy applies 20 N force from 1.0 m away from the center tangentially and the girl applies 40 N from 0.9 m away from the center tangentially both rotating clockwise. Merry go round is a solid disc of radius 1.0 m and with mass m=80kg. Calculate (Find I and </a:t>
            </a:r>
            <a:r>
              <a:rPr lang="en-US" dirty="0" err="1">
                <a:ea typeface="+mn-lt"/>
                <a:cs typeface="+mn-lt"/>
              </a:rPr>
              <a:t>torquenet</a:t>
            </a:r>
            <a:r>
              <a:rPr lang="en-US" dirty="0">
                <a:ea typeface="+mn-lt"/>
                <a:cs typeface="+mn-lt"/>
              </a:rPr>
              <a:t> )</a:t>
            </a:r>
          </a:p>
          <a:p>
            <a:endParaRPr lang="en-US" dirty="0">
              <a:ea typeface="+mn-lt"/>
              <a:cs typeface="+mn-lt"/>
            </a:endParaRPr>
          </a:p>
          <a:p>
            <a:r>
              <a:rPr lang="en-US" dirty="0">
                <a:ea typeface="+mn-lt"/>
                <a:cs typeface="+mn-lt"/>
              </a:rPr>
              <a:t>2) Two opposing forces acting on disc with 0.5m radius and I=4kgm</a:t>
            </a:r>
            <a:r>
              <a:rPr lang="en-US" baseline="30000" dirty="0">
                <a:ea typeface="+mn-lt"/>
                <a:cs typeface="+mn-lt"/>
              </a:rPr>
              <a:t>2</a:t>
            </a:r>
            <a:r>
              <a:rPr lang="en-US" dirty="0">
                <a:ea typeface="+mn-lt"/>
                <a:cs typeface="+mn-lt"/>
              </a:rPr>
              <a:t>. Disc is free to rotate about its center. First force is 30 N counterclockwise acting with 30 degrees angle relative to the radial direction and the other one is 20N clockwise acting with 45 degrees from the edge of the disc. Calculate its angular acceleration.</a:t>
            </a:r>
          </a:p>
          <a:p>
            <a:endParaRPr lang="en-US" dirty="0">
              <a:ea typeface="+mn-lt"/>
              <a:cs typeface="+mn-lt"/>
            </a:endParaRPr>
          </a:p>
          <a:p>
            <a:r>
              <a:rPr lang="en-US" dirty="0">
                <a:ea typeface="+mn-lt"/>
                <a:cs typeface="+mn-lt"/>
              </a:rPr>
              <a:t>3) A 5.0 kg solid spherical ball with 0.2m radius is rolling without slipping with v=4.1 m/s. It climbs up a ramp. Calculate the maximum height it can reach before coming to stop. I=2/5 MR</a:t>
            </a:r>
            <a:r>
              <a:rPr lang="en-US" baseline="30000" dirty="0">
                <a:ea typeface="+mn-lt"/>
                <a:cs typeface="+mn-lt"/>
              </a:rPr>
              <a:t>2</a:t>
            </a:r>
            <a:r>
              <a:rPr lang="en-US" dirty="0">
                <a:ea typeface="+mn-lt"/>
                <a:cs typeface="+mn-lt"/>
              </a:rPr>
              <a:t>  𝜔=V/R. Energy is conserved.</a:t>
            </a:r>
            <a:endParaRPr lang="en-US" dirty="0"/>
          </a:p>
          <a:p>
            <a:endParaRPr lang="en-US" dirty="0">
              <a:ea typeface="+mn-lt"/>
              <a:cs typeface="+mn-lt"/>
            </a:endParaRPr>
          </a:p>
          <a:p>
            <a:r>
              <a:rPr lang="en-US" dirty="0">
                <a:ea typeface="+mn-lt"/>
                <a:cs typeface="+mn-lt"/>
              </a:rPr>
              <a:t>4) A solid disc of mass 2.0 kg and radius 0. 20 m rolls down from 2.5 meters height on an inclined plane.  Its velocity at the end of the ramp is 5.3 m/s. How much energy is lost to friction? ( I= ½ M R</a:t>
            </a:r>
            <a:r>
              <a:rPr lang="en-US" baseline="30000" dirty="0">
                <a:ea typeface="+mn-lt"/>
                <a:cs typeface="+mn-lt"/>
              </a:rPr>
              <a:t>2</a:t>
            </a:r>
            <a:r>
              <a:rPr lang="en-US" dirty="0">
                <a:ea typeface="+mn-lt"/>
                <a:cs typeface="+mn-lt"/>
              </a:rPr>
              <a:t>  g= 9.80 m/s</a:t>
            </a:r>
            <a:r>
              <a:rPr lang="en-US" baseline="30000" dirty="0">
                <a:ea typeface="+mn-lt"/>
                <a:cs typeface="+mn-lt"/>
              </a:rPr>
              <a:t>2</a:t>
            </a:r>
            <a:r>
              <a:rPr lang="en-US" dirty="0">
                <a:ea typeface="+mn-lt"/>
                <a:cs typeface="+mn-lt"/>
              </a:rPr>
              <a:t>.)</a:t>
            </a:r>
          </a:p>
          <a:p>
            <a:endParaRPr lang="en-US" dirty="0">
              <a:ea typeface="+mn-lt"/>
              <a:cs typeface="+mn-lt"/>
            </a:endParaRPr>
          </a:p>
          <a:p>
            <a:r>
              <a:rPr lang="en-US" dirty="0">
                <a:ea typeface="+mn-lt"/>
                <a:cs typeface="+mn-lt"/>
              </a:rPr>
              <a:t>5) A solid disc with moment of inertia I = 20 kg.m</a:t>
            </a:r>
            <a:r>
              <a:rPr lang="en-US" baseline="30000" dirty="0">
                <a:ea typeface="+mn-lt"/>
                <a:cs typeface="+mn-lt"/>
              </a:rPr>
              <a:t>2</a:t>
            </a:r>
            <a:r>
              <a:rPr lang="en-US" dirty="0">
                <a:ea typeface="+mn-lt"/>
                <a:cs typeface="+mn-lt"/>
              </a:rPr>
              <a:t> is rotating with angular velocity ω = 6rad/s . A smaller disc at rest with  I= 10 kg.m</a:t>
            </a:r>
            <a:r>
              <a:rPr lang="en-US" baseline="30000" dirty="0">
                <a:ea typeface="+mn-lt"/>
                <a:cs typeface="+mn-lt"/>
              </a:rPr>
              <a:t>2</a:t>
            </a:r>
            <a:r>
              <a:rPr lang="en-US" dirty="0">
                <a:ea typeface="+mn-lt"/>
                <a:cs typeface="+mn-lt"/>
              </a:rPr>
              <a:t>  is dropped on the larger disc. What is the final angular velocity of the system? (Li=</a:t>
            </a:r>
            <a:r>
              <a:rPr lang="en-US" dirty="0" err="1">
                <a:ea typeface="+mn-lt"/>
                <a:cs typeface="+mn-lt"/>
              </a:rPr>
              <a:t>Lf</a:t>
            </a:r>
            <a:r>
              <a:rPr lang="en-US" dirty="0">
                <a:ea typeface="+mn-lt"/>
                <a:cs typeface="+mn-lt"/>
              </a:rPr>
              <a:t>)</a:t>
            </a:r>
          </a:p>
          <a:p>
            <a:endParaRPr lang="en-US" dirty="0">
              <a:ea typeface="+mn-lt"/>
              <a:cs typeface="+mn-lt"/>
            </a:endParaRPr>
          </a:p>
          <a:p>
            <a:r>
              <a:rPr lang="en-US" dirty="0">
                <a:ea typeface="+mn-lt"/>
                <a:cs typeface="+mn-lt"/>
              </a:rPr>
              <a:t>6) A skater has a moment of inertia of 5.0 kg m</a:t>
            </a:r>
            <a:r>
              <a:rPr lang="en-US" baseline="30000" dirty="0">
                <a:ea typeface="+mn-lt"/>
                <a:cs typeface="+mn-lt"/>
              </a:rPr>
              <a:t>2</a:t>
            </a:r>
            <a:r>
              <a:rPr lang="en-US" dirty="0">
                <a:ea typeface="+mn-lt"/>
                <a:cs typeface="+mn-lt"/>
              </a:rPr>
              <a:t> when her arms are open, and at this time she is spinning at 0.90 rad/s. When she pulls in her arms in and her moment of inertia decreases to 4.5 kg ∙m</a:t>
            </a:r>
            <a:r>
              <a:rPr lang="en-US" baseline="30000" dirty="0">
                <a:ea typeface="+mn-lt"/>
                <a:cs typeface="+mn-lt"/>
              </a:rPr>
              <a:t>2</a:t>
            </a:r>
            <a:r>
              <a:rPr lang="en-US" dirty="0">
                <a:ea typeface="+mn-lt"/>
                <a:cs typeface="+mn-lt"/>
              </a:rPr>
              <a:t>, how fast will she be spinning?</a:t>
            </a:r>
          </a:p>
          <a:p>
            <a:endParaRPr lang="en-US" dirty="0">
              <a:ea typeface="+mn-lt"/>
              <a:cs typeface="+mn-lt"/>
            </a:endParaRPr>
          </a:p>
        </p:txBody>
      </p:sp>
    </p:spTree>
    <p:extLst>
      <p:ext uri="{BB962C8B-B14F-4D97-AF65-F5344CB8AC3E}">
        <p14:creationId xmlns:p14="http://schemas.microsoft.com/office/powerpoint/2010/main" val="3333946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5FFD8-77A7-4E06-88AF-60D939514BA4}"/>
              </a:ext>
            </a:extLst>
          </p:cNvPr>
          <p:cNvSpPr>
            <a:spLocks noGrp="1"/>
          </p:cNvSpPr>
          <p:nvPr>
            <p:ph type="title"/>
          </p:nvPr>
        </p:nvSpPr>
        <p:spPr/>
        <p:txBody>
          <a:bodyPr/>
          <a:lstStyle/>
          <a:p>
            <a:r>
              <a:rPr lang="en-US" dirty="0">
                <a:cs typeface="Calibri Light"/>
              </a:rPr>
              <a:t>REFERENCES</a:t>
            </a:r>
            <a:endParaRPr lang="en-US" dirty="0"/>
          </a:p>
        </p:txBody>
      </p:sp>
      <p:sp>
        <p:nvSpPr>
          <p:cNvPr id="4" name="Content Placeholder 2">
            <a:extLst>
              <a:ext uri="{FF2B5EF4-FFF2-40B4-BE49-F238E27FC236}">
                <a16:creationId xmlns:a16="http://schemas.microsoft.com/office/drawing/2014/main" id="{A8E6678A-F4C1-4CF6-950B-AF40AC862080}"/>
              </a:ext>
            </a:extLst>
          </p:cNvPr>
          <p:cNvSpPr>
            <a:spLocks noGrp="1"/>
          </p:cNvSpPr>
          <p:nvPr/>
        </p:nvSpPr>
        <p:spPr>
          <a:xfrm>
            <a:off x="838200" y="1825625"/>
            <a:ext cx="10515600" cy="435133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ea typeface="+mn-lt"/>
                <a:cs typeface="+mn-lt"/>
              </a:rPr>
              <a:t>Slide 1:  Adobe id= 51483838 even metal balance By </a:t>
            </a:r>
            <a:r>
              <a:rPr lang="en-US" dirty="0" err="1">
                <a:ea typeface="+mn-lt"/>
                <a:cs typeface="+mn-lt"/>
              </a:rPr>
              <a:t>pixeltrap</a:t>
            </a:r>
          </a:p>
          <a:p>
            <a:r>
              <a:rPr lang="en-US" dirty="0">
                <a:ea typeface="+mn-lt"/>
                <a:cs typeface="+mn-lt"/>
              </a:rPr>
              <a:t>Slide 7 Middle image: Adobe id= 205136247 Torque physics example diagram, mechanical vector illustration poster. Rotational force mathematical </a:t>
            </a:r>
            <a:r>
              <a:rPr lang="en-US" dirty="0" err="1">
                <a:ea typeface="+mn-lt"/>
                <a:cs typeface="+mn-lt"/>
              </a:rPr>
              <a:t>equation.By</a:t>
            </a:r>
            <a:r>
              <a:rPr lang="en-US" dirty="0">
                <a:ea typeface="+mn-lt"/>
                <a:cs typeface="+mn-lt"/>
              </a:rPr>
              <a:t> </a:t>
            </a:r>
            <a:r>
              <a:rPr lang="en-US" dirty="0" err="1">
                <a:ea typeface="+mn-lt"/>
                <a:cs typeface="+mn-lt"/>
              </a:rPr>
              <a:t>VectorMine</a:t>
            </a:r>
          </a:p>
          <a:p>
            <a:r>
              <a:rPr lang="en-US" dirty="0">
                <a:ea typeface="+mn-lt"/>
                <a:cs typeface="+mn-lt"/>
              </a:rPr>
              <a:t>Slide 7 Left and right images: Open Stax College Physics online textbook</a:t>
            </a:r>
          </a:p>
          <a:p>
            <a:r>
              <a:rPr lang="en-US" dirty="0">
                <a:ea typeface="+mn-lt"/>
                <a:cs typeface="+mn-lt"/>
              </a:rPr>
              <a:t>Slide 9: Gen-Ed-Phys-I Workbook by </a:t>
            </a:r>
            <a:r>
              <a:rPr lang="en-US" dirty="0" err="1">
                <a:ea typeface="+mn-lt"/>
                <a:cs typeface="+mn-lt"/>
              </a:rPr>
              <a:t>M.Tabanli</a:t>
            </a:r>
            <a:r>
              <a:rPr lang="en-US" dirty="0">
                <a:ea typeface="+mn-lt"/>
                <a:cs typeface="+mn-lt"/>
              </a:rPr>
              <a:t> and J. Meenu</a:t>
            </a:r>
          </a:p>
          <a:p>
            <a:r>
              <a:rPr lang="en-US" dirty="0">
                <a:ea typeface="+mn-lt"/>
                <a:cs typeface="+mn-lt"/>
              </a:rPr>
              <a:t>Slide 10-11 Screenshot from PhET Interactive Simulations University of Colorado Boulder</a:t>
            </a:r>
          </a:p>
          <a:p>
            <a:r>
              <a:rPr lang="en-US" dirty="0">
                <a:ea typeface="+mn-lt"/>
                <a:cs typeface="+mn-lt"/>
              </a:rPr>
              <a:t>Slide 12: Open Stax College Physics online textbook</a:t>
            </a:r>
          </a:p>
          <a:p>
            <a:endParaRPr lang="en-US" dirty="0">
              <a:cs typeface="Calibri"/>
            </a:endParaRPr>
          </a:p>
        </p:txBody>
      </p:sp>
    </p:spTree>
    <p:extLst>
      <p:ext uri="{BB962C8B-B14F-4D97-AF65-F5344CB8AC3E}">
        <p14:creationId xmlns:p14="http://schemas.microsoft.com/office/powerpoint/2010/main" val="1643488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10E9C-2538-411F-8605-ED1321F9FA2D}"/>
              </a:ext>
            </a:extLst>
          </p:cNvPr>
          <p:cNvSpPr>
            <a:spLocks noGrp="1"/>
          </p:cNvSpPr>
          <p:nvPr>
            <p:ph type="title"/>
          </p:nvPr>
        </p:nvSpPr>
        <p:spPr>
          <a:xfrm>
            <a:off x="914400" y="1979966"/>
            <a:ext cx="2628900" cy="2547257"/>
          </a:xfrm>
          <a:noFill/>
        </p:spPr>
        <p:txBody>
          <a:bodyPr vert="horz" lIns="91440" tIns="45720" rIns="91440" bIns="45720" rtlCol="0" anchor="ctr">
            <a:normAutofit/>
          </a:bodyPr>
          <a:lstStyle/>
          <a:p>
            <a:pPr algn="ctr"/>
            <a:r>
              <a:rPr lang="en-US" sz="3600">
                <a:solidFill>
                  <a:srgbClr val="FFFFFF"/>
                </a:solidFill>
              </a:rPr>
              <a:t>Learning </a:t>
            </a:r>
            <a:br>
              <a:rPr lang="en-US" sz="3600">
                <a:solidFill>
                  <a:srgbClr val="FFFFFF"/>
                </a:solidFill>
                <a:cs typeface="Calibri Light"/>
              </a:rPr>
            </a:br>
            <a:r>
              <a:rPr lang="en-US" sz="3600">
                <a:solidFill>
                  <a:srgbClr val="FFFFFF"/>
                </a:solidFill>
              </a:rPr>
              <a:t>Outcomes</a:t>
            </a:r>
            <a:endParaRPr lang="en-US"/>
          </a:p>
        </p:txBody>
      </p:sp>
      <p:graphicFrame>
        <p:nvGraphicFramePr>
          <p:cNvPr id="4" name="Table 3">
            <a:extLst>
              <a:ext uri="{FF2B5EF4-FFF2-40B4-BE49-F238E27FC236}">
                <a16:creationId xmlns:a16="http://schemas.microsoft.com/office/drawing/2014/main" id="{F640CEE1-B1B3-4F63-A4EC-EEA2DCDFEB30}"/>
              </a:ext>
            </a:extLst>
          </p:cNvPr>
          <p:cNvGraphicFramePr>
            <a:graphicFrameLocks noGrp="1"/>
          </p:cNvGraphicFramePr>
          <p:nvPr>
            <p:extLst>
              <p:ext uri="{D42A27DB-BD31-4B8C-83A1-F6EECF244321}">
                <p14:modId xmlns:p14="http://schemas.microsoft.com/office/powerpoint/2010/main" val="1345140364"/>
              </p:ext>
            </p:extLst>
          </p:nvPr>
        </p:nvGraphicFramePr>
        <p:xfrm>
          <a:off x="4398818" y="554181"/>
          <a:ext cx="7353552" cy="5405354"/>
        </p:xfrm>
        <a:graphic>
          <a:graphicData uri="http://schemas.openxmlformats.org/drawingml/2006/table">
            <a:tbl>
              <a:tblPr firstRow="1" bandRow="1">
                <a:solidFill>
                  <a:srgbClr val="F7F7F7"/>
                </a:solidFill>
                <a:tableStyleId>{69012ECD-51FC-41F1-AA8D-1B2483CD663E}</a:tableStyleId>
              </a:tblPr>
              <a:tblGrid>
                <a:gridCol w="7353552">
                  <a:extLst>
                    <a:ext uri="{9D8B030D-6E8A-4147-A177-3AD203B41FA5}">
                      <a16:colId xmlns:a16="http://schemas.microsoft.com/office/drawing/2014/main" val="603648281"/>
                    </a:ext>
                  </a:extLst>
                </a:gridCol>
              </a:tblGrid>
              <a:tr h="5405354">
                <a:tc>
                  <a:txBody>
                    <a:bodyPr/>
                    <a:lstStyle/>
                    <a:p>
                      <a:pPr marL="0" lvl="0" indent="0" algn="l">
                        <a:lnSpc>
                          <a:spcPct val="100000"/>
                        </a:lnSpc>
                        <a:spcBef>
                          <a:spcPts val="0"/>
                        </a:spcBef>
                        <a:spcAft>
                          <a:spcPts val="0"/>
                        </a:spcAft>
                        <a:buFont typeface="Arial"/>
                        <a:buChar char="•"/>
                      </a:pPr>
                      <a:r>
                        <a:rPr lang="en-US" sz="2000" b="0" i="0" u="none" strike="noStrike" cap="none" spc="60" noProof="0" dirty="0">
                          <a:solidFill>
                            <a:schemeClr val="tx1"/>
                          </a:solidFill>
                        </a:rPr>
                        <a:t>State the first condition of equilibrium.</a:t>
                      </a:r>
                      <a:endParaRPr lang="en-US" sz="2000" b="0" i="0" u="none" strike="noStrike" cap="none" spc="60" noProof="0" dirty="0">
                        <a:solidFill>
                          <a:schemeClr val="tx1"/>
                        </a:solidFill>
                        <a:latin typeface="Calibri"/>
                      </a:endParaRPr>
                    </a:p>
                    <a:p>
                      <a:pPr marL="0" lvl="0" indent="0" algn="l">
                        <a:lnSpc>
                          <a:spcPct val="100000"/>
                        </a:lnSpc>
                        <a:spcBef>
                          <a:spcPts val="0"/>
                        </a:spcBef>
                        <a:spcAft>
                          <a:spcPts val="0"/>
                        </a:spcAft>
                        <a:buFont typeface="Arial"/>
                        <a:buChar char="•"/>
                      </a:pPr>
                      <a:r>
                        <a:rPr lang="en-US" sz="2000" b="0" i="0" u="none" strike="noStrike" cap="none" spc="60" noProof="0" dirty="0">
                          <a:solidFill>
                            <a:schemeClr val="tx1"/>
                          </a:solidFill>
                          <a:latin typeface="Calibri"/>
                        </a:rPr>
                        <a:t>State the second condition of equilibrium.</a:t>
                      </a:r>
                      <a:endParaRPr lang="en-US" sz="2000" b="0" i="0" u="none" strike="noStrike" cap="none" spc="60" noProof="0" dirty="0">
                        <a:solidFill>
                          <a:schemeClr val="tx1"/>
                        </a:solidFill>
                      </a:endParaRPr>
                    </a:p>
                    <a:p>
                      <a:pPr marL="0" lvl="0" indent="0" algn="l">
                        <a:lnSpc>
                          <a:spcPct val="100000"/>
                        </a:lnSpc>
                        <a:spcBef>
                          <a:spcPts val="0"/>
                        </a:spcBef>
                        <a:spcAft>
                          <a:spcPts val="0"/>
                        </a:spcAft>
                        <a:buFont typeface="Arial"/>
                        <a:buChar char="•"/>
                      </a:pPr>
                      <a:r>
                        <a:rPr lang="en-US" sz="2000" b="0" i="0" u="none" strike="noStrike" cap="none" spc="60" noProof="0" dirty="0">
                          <a:solidFill>
                            <a:schemeClr val="tx1"/>
                          </a:solidFill>
                        </a:rPr>
                        <a:t>Calculate net torque from force, distance and angle</a:t>
                      </a:r>
                      <a:endParaRPr lang="en-US" dirty="0">
                        <a:solidFill>
                          <a:schemeClr val="tx1"/>
                        </a:solidFill>
                      </a:endParaRPr>
                    </a:p>
                    <a:p>
                      <a:pPr marL="0" lvl="0" indent="0" algn="l">
                        <a:lnSpc>
                          <a:spcPct val="100000"/>
                        </a:lnSpc>
                        <a:spcBef>
                          <a:spcPts val="0"/>
                        </a:spcBef>
                        <a:spcAft>
                          <a:spcPts val="0"/>
                        </a:spcAft>
                        <a:buFont typeface="Arial"/>
                        <a:buChar char="•"/>
                      </a:pPr>
                      <a:r>
                        <a:rPr lang="en-US" sz="2000" b="0" i="0" u="none" strike="noStrike" cap="none" spc="60" noProof="0" dirty="0">
                          <a:solidFill>
                            <a:schemeClr val="tx1"/>
                          </a:solidFill>
                          <a:latin typeface="Calibri"/>
                        </a:rPr>
                        <a:t>Study the turning effect of force.</a:t>
                      </a:r>
                      <a:endParaRPr lang="en-US" dirty="0">
                        <a:solidFill>
                          <a:schemeClr val="tx1"/>
                        </a:solidFill>
                      </a:endParaRPr>
                    </a:p>
                    <a:p>
                      <a:pPr marL="0" lvl="0" indent="0" algn="l">
                        <a:lnSpc>
                          <a:spcPct val="100000"/>
                        </a:lnSpc>
                        <a:spcBef>
                          <a:spcPts val="0"/>
                        </a:spcBef>
                        <a:spcAft>
                          <a:spcPts val="0"/>
                        </a:spcAft>
                        <a:buFont typeface="Arial"/>
                        <a:buChar char="•"/>
                      </a:pPr>
                      <a:r>
                        <a:rPr lang="en-US" sz="2000" b="0" i="0" u="none" strike="noStrike" cap="none" spc="60" noProof="0" dirty="0">
                          <a:solidFill>
                            <a:schemeClr val="tx1"/>
                          </a:solidFill>
                          <a:latin typeface="Calibri"/>
                        </a:rPr>
                        <a:t>Study the analogy between force and torque, mass and moment of inertia, and linear acceleration and angular acceleration.</a:t>
                      </a:r>
                      <a:endParaRPr lang="en-US" dirty="0">
                        <a:solidFill>
                          <a:schemeClr val="tx1"/>
                        </a:solidFill>
                      </a:endParaRPr>
                    </a:p>
                    <a:p>
                      <a:pPr marL="0" lvl="0" indent="0" algn="l">
                        <a:lnSpc>
                          <a:spcPct val="100000"/>
                        </a:lnSpc>
                        <a:spcBef>
                          <a:spcPts val="0"/>
                        </a:spcBef>
                        <a:spcAft>
                          <a:spcPts val="0"/>
                        </a:spcAft>
                        <a:buFont typeface="Arial"/>
                        <a:buChar char="•"/>
                      </a:pPr>
                      <a:r>
                        <a:rPr lang="en-US" sz="2000" b="0" i="0" u="none" strike="noStrike" cap="none" spc="60" noProof="0" dirty="0">
                          <a:solidFill>
                            <a:schemeClr val="tx1"/>
                          </a:solidFill>
                        </a:rPr>
                        <a:t>Calculate rotational kinetic energy.</a:t>
                      </a:r>
                      <a:endParaRPr lang="en-US" sz="2000" b="0" i="0" u="none" strike="noStrike" cap="none" spc="60" noProof="0" dirty="0">
                        <a:solidFill>
                          <a:schemeClr val="tx1"/>
                        </a:solidFill>
                        <a:latin typeface="Calibri"/>
                      </a:endParaRPr>
                    </a:p>
                    <a:p>
                      <a:pPr marL="0" lvl="0" indent="0" algn="l">
                        <a:lnSpc>
                          <a:spcPct val="100000"/>
                        </a:lnSpc>
                        <a:spcBef>
                          <a:spcPts val="0"/>
                        </a:spcBef>
                        <a:spcAft>
                          <a:spcPts val="0"/>
                        </a:spcAft>
                        <a:buFont typeface="Arial"/>
                        <a:buChar char="•"/>
                      </a:pPr>
                      <a:r>
                        <a:rPr lang="en-US" sz="2000" b="0" i="0" u="none" strike="noStrike" cap="none" spc="60" noProof="0" dirty="0">
                          <a:solidFill>
                            <a:schemeClr val="tx1"/>
                          </a:solidFill>
                        </a:rPr>
                        <a:t>Demonstrate the law of conservation of energy.</a:t>
                      </a:r>
                      <a:endParaRPr lang="en-US" dirty="0">
                        <a:solidFill>
                          <a:schemeClr val="tx1"/>
                        </a:solidFill>
                      </a:endParaRPr>
                    </a:p>
                    <a:p>
                      <a:pPr marL="0" lvl="0" indent="0" algn="l">
                        <a:lnSpc>
                          <a:spcPct val="100000"/>
                        </a:lnSpc>
                        <a:spcBef>
                          <a:spcPts val="0"/>
                        </a:spcBef>
                        <a:spcAft>
                          <a:spcPts val="0"/>
                        </a:spcAft>
                        <a:buFont typeface="Arial"/>
                        <a:buChar char="•"/>
                      </a:pPr>
                      <a:r>
                        <a:rPr lang="en-US" sz="2000" b="0" i="0" u="none" strike="noStrike" cap="none" spc="60" noProof="0" dirty="0">
                          <a:solidFill>
                            <a:schemeClr val="tx1"/>
                          </a:solidFill>
                        </a:rPr>
                        <a:t>Calculate angular momentum.</a:t>
                      </a:r>
                    </a:p>
                    <a:p>
                      <a:pPr marL="0" lvl="0" indent="0" algn="l">
                        <a:lnSpc>
                          <a:spcPct val="100000"/>
                        </a:lnSpc>
                        <a:spcBef>
                          <a:spcPts val="0"/>
                        </a:spcBef>
                        <a:spcAft>
                          <a:spcPts val="0"/>
                        </a:spcAft>
                        <a:buFont typeface="Arial"/>
                        <a:buChar char="•"/>
                      </a:pPr>
                      <a:r>
                        <a:rPr lang="en-US" sz="2000" b="0" i="0" u="none" strike="noStrike" cap="none" spc="60" noProof="0" dirty="0">
                          <a:solidFill>
                            <a:schemeClr val="tx1"/>
                          </a:solidFill>
                        </a:rPr>
                        <a:t>Demonstrate the law of conservation of angular momentum</a:t>
                      </a:r>
                      <a:endParaRPr lang="en-US" dirty="0">
                        <a:solidFill>
                          <a:schemeClr val="tx1"/>
                        </a:solidFill>
                      </a:endParaRPr>
                    </a:p>
                    <a:p>
                      <a:pPr marL="0" lvl="0" indent="0" algn="l">
                        <a:lnSpc>
                          <a:spcPct val="100000"/>
                        </a:lnSpc>
                        <a:spcBef>
                          <a:spcPts val="0"/>
                        </a:spcBef>
                        <a:spcAft>
                          <a:spcPts val="0"/>
                        </a:spcAft>
                        <a:buFont typeface="Arial"/>
                        <a:buChar char="•"/>
                      </a:pPr>
                      <a:endParaRPr lang="en-US" sz="2000" b="0" i="0" u="none" strike="noStrike" cap="none" spc="60" noProof="0" dirty="0">
                        <a:solidFill>
                          <a:schemeClr val="tx1"/>
                        </a:solidFill>
                        <a:latin typeface="Calibri"/>
                      </a:endParaRPr>
                    </a:p>
                    <a:p>
                      <a:pPr marL="0" lvl="0" indent="0" algn="l">
                        <a:lnSpc>
                          <a:spcPct val="100000"/>
                        </a:lnSpc>
                        <a:spcBef>
                          <a:spcPts val="0"/>
                        </a:spcBef>
                        <a:spcAft>
                          <a:spcPts val="0"/>
                        </a:spcAft>
                        <a:buFont typeface="Arial"/>
                        <a:buChar char="•"/>
                      </a:pPr>
                      <a:endParaRPr lang="en-US" sz="2000" b="0" i="0" u="none" strike="noStrike" cap="none" spc="60" noProof="0" dirty="0">
                        <a:solidFill>
                          <a:schemeClr val="tx1"/>
                        </a:solidFill>
                      </a:endParaRPr>
                    </a:p>
                    <a:p>
                      <a:pPr marL="342900" lvl="0" indent="-342900" algn="l">
                        <a:lnSpc>
                          <a:spcPct val="100000"/>
                        </a:lnSpc>
                        <a:spcBef>
                          <a:spcPts val="0"/>
                        </a:spcBef>
                        <a:spcAft>
                          <a:spcPts val="0"/>
                        </a:spcAft>
                        <a:buFont typeface="Arial"/>
                        <a:buChar char="•"/>
                      </a:pPr>
                      <a:endParaRPr lang="en-US" sz="2000" b="0" i="0" u="none" strike="noStrike" cap="none" spc="60" noProof="0" dirty="0">
                        <a:solidFill>
                          <a:schemeClr val="tx1"/>
                        </a:solidFill>
                        <a:latin typeface="Calibri"/>
                      </a:endParaRPr>
                    </a:p>
                    <a:p>
                      <a:pPr marL="0" lvl="0" indent="0" algn="l">
                        <a:lnSpc>
                          <a:spcPct val="100000"/>
                        </a:lnSpc>
                        <a:spcBef>
                          <a:spcPts val="0"/>
                        </a:spcBef>
                        <a:spcAft>
                          <a:spcPts val="0"/>
                        </a:spcAft>
                        <a:buNone/>
                      </a:pPr>
                      <a:endParaRPr lang="en-US" sz="2000" b="0" i="0" u="none" strike="noStrike" cap="none" spc="60" noProof="0" dirty="0">
                        <a:latin typeface="Calibri"/>
                      </a:endParaRPr>
                    </a:p>
                    <a:p>
                      <a:pPr marL="342900" lvl="0" indent="-342900" algn="l">
                        <a:lnSpc>
                          <a:spcPct val="100000"/>
                        </a:lnSpc>
                        <a:spcBef>
                          <a:spcPts val="0"/>
                        </a:spcBef>
                        <a:spcAft>
                          <a:spcPts val="0"/>
                        </a:spcAft>
                        <a:buFont typeface="Arial"/>
                        <a:buChar char="•"/>
                      </a:pPr>
                      <a:endParaRPr lang="en-US" sz="2000" b="0" i="0" u="none" strike="noStrike" cap="none" spc="60" noProof="0" dirty="0">
                        <a:solidFill>
                          <a:schemeClr val="tx1"/>
                        </a:solidFill>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extLst>
                  <a:ext uri="{0D108BD9-81ED-4DB2-BD59-A6C34878D82A}">
                    <a16:rowId xmlns:a16="http://schemas.microsoft.com/office/drawing/2014/main" val="1070627752"/>
                  </a:ext>
                </a:extLst>
              </a:tr>
            </a:tbl>
          </a:graphicData>
        </a:graphic>
      </p:graphicFrame>
    </p:spTree>
    <p:extLst>
      <p:ext uri="{BB962C8B-B14F-4D97-AF65-F5344CB8AC3E}">
        <p14:creationId xmlns:p14="http://schemas.microsoft.com/office/powerpoint/2010/main" val="3914997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10E9C-2538-411F-8605-ED1321F9FA2D}"/>
              </a:ext>
            </a:extLst>
          </p:cNvPr>
          <p:cNvSpPr>
            <a:spLocks noGrp="1"/>
          </p:cNvSpPr>
          <p:nvPr>
            <p:ph type="title"/>
          </p:nvPr>
        </p:nvSpPr>
        <p:spPr>
          <a:xfrm>
            <a:off x="1028700" y="1967266"/>
            <a:ext cx="2628900" cy="2547257"/>
          </a:xfrm>
          <a:prstGeom prst="ellipse">
            <a:avLst/>
          </a:prstGeom>
          <a:noFill/>
        </p:spPr>
        <p:txBody>
          <a:bodyPr vert="horz" lIns="91440" tIns="45720" rIns="91440" bIns="45720" rtlCol="0" anchor="ctr">
            <a:normAutofit/>
          </a:bodyPr>
          <a:lstStyle/>
          <a:p>
            <a:pPr algn="ctr"/>
            <a:r>
              <a:rPr lang="en-US" sz="3300">
                <a:solidFill>
                  <a:srgbClr val="FFFFFF"/>
                </a:solidFill>
              </a:rPr>
              <a:t>Concepts</a:t>
            </a:r>
          </a:p>
        </p:txBody>
      </p:sp>
      <p:graphicFrame>
        <p:nvGraphicFramePr>
          <p:cNvPr id="4" name="Table 3">
            <a:extLst>
              <a:ext uri="{FF2B5EF4-FFF2-40B4-BE49-F238E27FC236}">
                <a16:creationId xmlns:a16="http://schemas.microsoft.com/office/drawing/2014/main" id="{F640CEE1-B1B3-4F63-A4EC-EEA2DCDFEB30}"/>
              </a:ext>
            </a:extLst>
          </p:cNvPr>
          <p:cNvGraphicFramePr>
            <a:graphicFrameLocks noGrp="1"/>
          </p:cNvGraphicFramePr>
          <p:nvPr>
            <p:extLst>
              <p:ext uri="{D42A27DB-BD31-4B8C-83A1-F6EECF244321}">
                <p14:modId xmlns:p14="http://schemas.microsoft.com/office/powerpoint/2010/main" val="3771860851"/>
              </p:ext>
            </p:extLst>
          </p:nvPr>
        </p:nvGraphicFramePr>
        <p:xfrm>
          <a:off x="4183811" y="445697"/>
          <a:ext cx="7746714" cy="6177928"/>
        </p:xfrm>
        <a:graphic>
          <a:graphicData uri="http://schemas.openxmlformats.org/drawingml/2006/table">
            <a:tbl>
              <a:tblPr firstRow="1" bandRow="1">
                <a:noFill/>
                <a:tableStyleId>{69012ECD-51FC-41F1-AA8D-1B2483CD663E}</a:tableStyleId>
              </a:tblPr>
              <a:tblGrid>
                <a:gridCol w="4042316">
                  <a:extLst>
                    <a:ext uri="{9D8B030D-6E8A-4147-A177-3AD203B41FA5}">
                      <a16:colId xmlns:a16="http://schemas.microsoft.com/office/drawing/2014/main" val="216919050"/>
                    </a:ext>
                  </a:extLst>
                </a:gridCol>
                <a:gridCol w="3704398">
                  <a:extLst>
                    <a:ext uri="{9D8B030D-6E8A-4147-A177-3AD203B41FA5}">
                      <a16:colId xmlns:a16="http://schemas.microsoft.com/office/drawing/2014/main" val="603648281"/>
                    </a:ext>
                  </a:extLst>
                </a:gridCol>
              </a:tblGrid>
              <a:tr h="6177928">
                <a:tc>
                  <a:txBody>
                    <a:bodyPr/>
                    <a:lstStyle/>
                    <a:p>
                      <a:pPr lvl="0" algn="l">
                        <a:lnSpc>
                          <a:spcPct val="100000"/>
                        </a:lnSpc>
                        <a:spcBef>
                          <a:spcPts val="0"/>
                        </a:spcBef>
                        <a:spcAft>
                          <a:spcPts val="0"/>
                        </a:spcAft>
                        <a:buNone/>
                      </a:pPr>
                      <a:r>
                        <a:rPr lang="en-US" sz="2000" b="0" i="0" u="none" strike="noStrike" cap="none" spc="60" noProof="0" dirty="0">
                          <a:solidFill>
                            <a:schemeClr val="tx1"/>
                          </a:solidFill>
                          <a:latin typeface="Calibri"/>
                        </a:rPr>
                        <a:t>τ = Torque magnitude</a:t>
                      </a:r>
                      <a:endParaRPr lang="en-US" dirty="0">
                        <a:solidFill>
                          <a:schemeClr val="tx1"/>
                        </a:solidFill>
                      </a:endParaRPr>
                    </a:p>
                    <a:p>
                      <a:pPr lvl="0" algn="l">
                        <a:lnSpc>
                          <a:spcPct val="100000"/>
                        </a:lnSpc>
                        <a:spcBef>
                          <a:spcPts val="0"/>
                        </a:spcBef>
                        <a:spcAft>
                          <a:spcPts val="0"/>
                        </a:spcAft>
                        <a:buNone/>
                      </a:pPr>
                      <a:r>
                        <a:rPr lang="en-US" sz="2000" b="1" i="0" u="none" strike="noStrike" cap="none" spc="60" noProof="0" dirty="0">
                          <a:solidFill>
                            <a:schemeClr val="tx1"/>
                          </a:solidFill>
                          <a:latin typeface="Calibri"/>
                        </a:rPr>
                        <a:t>τ</a:t>
                      </a:r>
                      <a:r>
                        <a:rPr lang="en-US" sz="2000" b="0" i="0" u="none" strike="noStrike" cap="none" spc="60" noProof="0" dirty="0">
                          <a:solidFill>
                            <a:schemeClr val="tx1"/>
                          </a:solidFill>
                          <a:latin typeface="Calibri"/>
                        </a:rPr>
                        <a:t> = Torque as a vector. </a:t>
                      </a:r>
                    </a:p>
                    <a:p>
                      <a:pPr lvl="0" algn="l">
                        <a:lnSpc>
                          <a:spcPct val="100000"/>
                        </a:lnSpc>
                        <a:spcBef>
                          <a:spcPts val="0"/>
                        </a:spcBef>
                        <a:spcAft>
                          <a:spcPts val="0"/>
                        </a:spcAft>
                        <a:buNone/>
                      </a:pPr>
                      <a:r>
                        <a:rPr lang="en-US" sz="2000" b="0" i="0" u="none" strike="noStrike" cap="none" spc="60" noProof="0" dirty="0">
                          <a:solidFill>
                            <a:schemeClr val="tx1"/>
                          </a:solidFill>
                          <a:latin typeface="Calibri"/>
                        </a:rPr>
                        <a:t>It is negative for clockwise and positive for counterclockwise </a:t>
                      </a:r>
                      <a:endParaRPr lang="en-US" dirty="0"/>
                    </a:p>
                    <a:p>
                      <a:pPr lvl="0" algn="l">
                        <a:lnSpc>
                          <a:spcPct val="100000"/>
                        </a:lnSpc>
                        <a:spcBef>
                          <a:spcPts val="0"/>
                        </a:spcBef>
                        <a:spcAft>
                          <a:spcPts val="0"/>
                        </a:spcAft>
                        <a:buNone/>
                      </a:pPr>
                      <a:r>
                        <a:rPr lang="en-US" sz="2000" b="0" i="0" u="none" strike="noStrike" cap="none" spc="60" noProof="0" dirty="0">
                          <a:solidFill>
                            <a:schemeClr val="tx1"/>
                          </a:solidFill>
                          <a:latin typeface="Calibri"/>
                        </a:rPr>
                        <a:t>Torque is always defined in terms of a rotation with respect to a point.</a:t>
                      </a:r>
                      <a:endParaRPr lang="en-US"/>
                    </a:p>
                    <a:p>
                      <a:pPr lvl="0" algn="l">
                        <a:lnSpc>
                          <a:spcPct val="100000"/>
                        </a:lnSpc>
                        <a:spcBef>
                          <a:spcPts val="0"/>
                        </a:spcBef>
                        <a:spcAft>
                          <a:spcPts val="0"/>
                        </a:spcAft>
                        <a:buNone/>
                      </a:pPr>
                      <a:endParaRPr lang="en-US" sz="2000" b="0" i="0" u="none" strike="noStrike" cap="none" spc="60" noProof="0" dirty="0">
                        <a:solidFill>
                          <a:schemeClr val="tx1"/>
                        </a:solidFill>
                        <a:latin typeface="Calibri"/>
                      </a:endParaRPr>
                    </a:p>
                    <a:p>
                      <a:pPr lvl="0" algn="l">
                        <a:lnSpc>
                          <a:spcPct val="100000"/>
                        </a:lnSpc>
                        <a:spcBef>
                          <a:spcPts val="0"/>
                        </a:spcBef>
                        <a:spcAft>
                          <a:spcPts val="0"/>
                        </a:spcAft>
                        <a:buNone/>
                      </a:pPr>
                      <a:r>
                        <a:rPr lang="en-US" sz="2000" b="0" i="0" u="none" strike="noStrike" cap="none" spc="60" noProof="0" dirty="0">
                          <a:solidFill>
                            <a:schemeClr val="tx1"/>
                          </a:solidFill>
                          <a:latin typeface="Calibri"/>
                        </a:rPr>
                        <a:t>𝝉net= Net torque. </a:t>
                      </a:r>
                      <a:endParaRPr lang="en-US" dirty="0">
                        <a:solidFill>
                          <a:schemeClr val="tx1"/>
                        </a:solidFill>
                      </a:endParaRPr>
                    </a:p>
                    <a:p>
                      <a:pPr lvl="0" algn="l">
                        <a:lnSpc>
                          <a:spcPct val="100000"/>
                        </a:lnSpc>
                        <a:spcBef>
                          <a:spcPts val="0"/>
                        </a:spcBef>
                        <a:spcAft>
                          <a:spcPts val="0"/>
                        </a:spcAft>
                        <a:buNone/>
                      </a:pPr>
                      <a:r>
                        <a:rPr lang="en-US" sz="2000" b="0" i="0" u="none" strike="noStrike" cap="none" spc="60" noProof="0" dirty="0">
                          <a:solidFill>
                            <a:schemeClr val="tx1"/>
                          </a:solidFill>
                          <a:latin typeface="Calibri"/>
                        </a:rPr>
                        <a:t>This is the vector sum of all torque</a:t>
                      </a:r>
                      <a:endParaRPr lang="en-US">
                        <a:solidFill>
                          <a:schemeClr val="tx1"/>
                        </a:solidFill>
                      </a:endParaRPr>
                    </a:p>
                    <a:p>
                      <a:pPr lvl="0" algn="l">
                        <a:lnSpc>
                          <a:spcPct val="100000"/>
                        </a:lnSpc>
                        <a:spcBef>
                          <a:spcPts val="0"/>
                        </a:spcBef>
                        <a:spcAft>
                          <a:spcPts val="0"/>
                        </a:spcAft>
                        <a:buNone/>
                      </a:pPr>
                      <a:r>
                        <a:rPr lang="en-US" sz="2000" b="0" i="0" u="none" strike="noStrike" cap="none" spc="60" noProof="0" dirty="0">
                          <a:solidFill>
                            <a:schemeClr val="tx1"/>
                          </a:solidFill>
                          <a:latin typeface="Calibri"/>
                        </a:rPr>
                        <a:t>F = magnitude of Force</a:t>
                      </a:r>
                    </a:p>
                    <a:p>
                      <a:pPr lvl="0" algn="l">
                        <a:lnSpc>
                          <a:spcPct val="100000"/>
                        </a:lnSpc>
                        <a:spcBef>
                          <a:spcPts val="0"/>
                        </a:spcBef>
                        <a:spcAft>
                          <a:spcPts val="0"/>
                        </a:spcAft>
                        <a:buNone/>
                      </a:pPr>
                      <a:r>
                        <a:rPr lang="en-US" sz="2000" b="0" i="0" u="none" strike="noStrike" cap="none" spc="60" noProof="0" dirty="0">
                          <a:solidFill>
                            <a:schemeClr val="tx1"/>
                          </a:solidFill>
                          <a:latin typeface="Calibri"/>
                        </a:rPr>
                        <a:t>r="Distance of the force to the point of rotation"</a:t>
                      </a:r>
                    </a:p>
                    <a:p>
                      <a:pPr lvl="0" algn="l">
                        <a:lnSpc>
                          <a:spcPct val="100000"/>
                        </a:lnSpc>
                        <a:spcBef>
                          <a:spcPts val="0"/>
                        </a:spcBef>
                        <a:spcAft>
                          <a:spcPts val="0"/>
                        </a:spcAft>
                        <a:buNone/>
                      </a:pPr>
                      <a:r>
                        <a:rPr lang="en-US" sz="2000" b="0" i="0" u="none" strike="noStrike" cap="none" spc="60" noProof="0" dirty="0">
                          <a:solidFill>
                            <a:schemeClr val="tx1"/>
                          </a:solidFill>
                        </a:rPr>
                        <a:t>𝜃=angle between the force and the line joining point of application to point of rotation</a:t>
                      </a:r>
                      <a:endParaRPr lang="en-US" dirty="0"/>
                    </a:p>
                    <a:p>
                      <a:pPr marL="0" lvl="0" indent="0" algn="l">
                        <a:lnSpc>
                          <a:spcPct val="100000"/>
                        </a:lnSpc>
                        <a:spcBef>
                          <a:spcPts val="0"/>
                        </a:spcBef>
                        <a:spcAft>
                          <a:spcPts val="0"/>
                        </a:spcAft>
                        <a:buNone/>
                      </a:pPr>
                      <a:endParaRPr lang="en-US" sz="2000" b="0" i="0" u="none" strike="noStrike" cap="none" spc="60" noProof="0" dirty="0">
                        <a:solidFill>
                          <a:schemeClr val="tx1"/>
                        </a:solidFill>
                      </a:endParaRPr>
                    </a:p>
                  </a:txBody>
                  <a:tcPr marL="248841" marR="313097" marT="124421" marB="124421" anchor="ctr">
                    <a:lnL w="9525" cap="flat" cmpd="sng" algn="ctr">
                      <a:solidFill>
                        <a:srgbClr val="D8DEDC"/>
                      </a:solidFill>
                      <a:prstDash val="solid"/>
                    </a:lnL>
                    <a:lnR w="9525" cap="flat" cmpd="sng" algn="ctr">
                      <a:solidFill>
                        <a:srgbClr val="D8DEDC"/>
                      </a:solidFill>
                      <a:prstDash val="solid"/>
                    </a:lnR>
                    <a:lnT w="12700" cmpd="sng">
                      <a:noFill/>
                      <a:prstDash val="solid"/>
                    </a:lnT>
                    <a:lnB w="9525" cap="flat" cmpd="sng" algn="ctr">
                      <a:solidFill>
                        <a:srgbClr val="D8DCDC"/>
                      </a:solidFill>
                      <a:prstDash val="solid"/>
                    </a:lnB>
                    <a:noFill/>
                  </a:tcPr>
                </a:tc>
                <a:tc>
                  <a:txBody>
                    <a:bodyPr/>
                    <a:lstStyle/>
                    <a:p>
                      <a:pPr lvl="0" algn="l">
                        <a:lnSpc>
                          <a:spcPct val="100000"/>
                        </a:lnSpc>
                        <a:spcBef>
                          <a:spcPts val="0"/>
                        </a:spcBef>
                        <a:spcAft>
                          <a:spcPts val="0"/>
                        </a:spcAft>
                        <a:buNone/>
                      </a:pPr>
                      <a:r>
                        <a:rPr lang="en-US" sz="2000" b="0" i="0" u="none" strike="noStrike" cap="none" spc="60" noProof="0" dirty="0">
                          <a:solidFill>
                            <a:schemeClr val="tx1"/>
                          </a:solidFill>
                          <a:latin typeface="Calibri"/>
                        </a:rPr>
                        <a:t>I = Moment of Inertia</a:t>
                      </a:r>
                      <a:endParaRPr lang="en-US" sz="2000" b="1" i="0" u="none" strike="noStrike" cap="none" spc="60" noProof="0" dirty="0">
                        <a:latin typeface="Calibri"/>
                      </a:endParaRPr>
                    </a:p>
                    <a:p>
                      <a:pPr lvl="0" algn="l">
                        <a:lnSpc>
                          <a:spcPct val="100000"/>
                        </a:lnSpc>
                        <a:spcBef>
                          <a:spcPts val="0"/>
                        </a:spcBef>
                        <a:spcAft>
                          <a:spcPts val="0"/>
                        </a:spcAft>
                        <a:buNone/>
                      </a:pPr>
                      <a:r>
                        <a:rPr lang="en-US" sz="2000" b="0" i="0" u="none" strike="noStrike" cap="none" spc="60" noProof="0" dirty="0">
                          <a:solidFill>
                            <a:schemeClr val="tx1"/>
                          </a:solidFill>
                          <a:latin typeface="Calibri"/>
                        </a:rPr>
                        <a:t>M= Mass</a:t>
                      </a:r>
                    </a:p>
                    <a:p>
                      <a:pPr lvl="0" algn="l">
                        <a:lnSpc>
                          <a:spcPct val="100000"/>
                        </a:lnSpc>
                        <a:spcBef>
                          <a:spcPts val="0"/>
                        </a:spcBef>
                        <a:spcAft>
                          <a:spcPts val="0"/>
                        </a:spcAft>
                        <a:buNone/>
                      </a:pPr>
                      <a:r>
                        <a:rPr lang="en-US" sz="2000" b="0" i="0" u="none" strike="noStrike" cap="none" spc="60" noProof="0" dirty="0">
                          <a:solidFill>
                            <a:schemeClr val="tx1"/>
                          </a:solidFill>
                          <a:latin typeface="Calibri"/>
                        </a:rPr>
                        <a:t>R=Radius</a:t>
                      </a:r>
                    </a:p>
                    <a:p>
                      <a:pPr lvl="0" algn="l">
                        <a:lnSpc>
                          <a:spcPct val="100000"/>
                        </a:lnSpc>
                        <a:spcBef>
                          <a:spcPts val="0"/>
                        </a:spcBef>
                        <a:spcAft>
                          <a:spcPts val="0"/>
                        </a:spcAft>
                        <a:buNone/>
                      </a:pPr>
                      <a:r>
                        <a:rPr lang="en-US" sz="2000" b="0" i="0" u="none" strike="noStrike" cap="none" spc="60" noProof="0" dirty="0">
                          <a:solidFill>
                            <a:schemeClr val="tx1"/>
                          </a:solidFill>
                          <a:latin typeface="Calibri"/>
                        </a:rPr>
                        <a:t>α = Angular acceleration</a:t>
                      </a:r>
                      <a:endParaRPr lang="en-US" sz="2000" b="1" i="0" u="none" strike="noStrike" cap="none" spc="60" noProof="0" dirty="0">
                        <a:latin typeface="Calibri"/>
                      </a:endParaRPr>
                    </a:p>
                    <a:p>
                      <a:pPr lvl="0" algn="l">
                        <a:lnSpc>
                          <a:spcPct val="100000"/>
                        </a:lnSpc>
                        <a:spcBef>
                          <a:spcPts val="0"/>
                        </a:spcBef>
                        <a:spcAft>
                          <a:spcPts val="0"/>
                        </a:spcAft>
                        <a:buNone/>
                      </a:pPr>
                      <a:r>
                        <a:rPr lang="en-US" sz="2000" b="0" i="0" u="none" strike="noStrike" cap="none" spc="60" noProof="0" dirty="0">
                          <a:solidFill>
                            <a:schemeClr val="tx1"/>
                          </a:solidFill>
                          <a:latin typeface="Calibri"/>
                        </a:rPr>
                        <a:t>ω = Angular velocity</a:t>
                      </a:r>
                      <a:endParaRPr lang="en-US" dirty="0"/>
                    </a:p>
                    <a:p>
                      <a:pPr lvl="0" algn="l">
                        <a:lnSpc>
                          <a:spcPct val="100000"/>
                        </a:lnSpc>
                        <a:spcBef>
                          <a:spcPts val="0"/>
                        </a:spcBef>
                        <a:spcAft>
                          <a:spcPts val="0"/>
                        </a:spcAft>
                        <a:buNone/>
                      </a:pPr>
                      <a:r>
                        <a:rPr lang="en-US" sz="2000" b="0" i="0" u="none" strike="noStrike" cap="none" spc="60" noProof="0" dirty="0">
                          <a:solidFill>
                            <a:schemeClr val="tx1"/>
                          </a:solidFill>
                        </a:rPr>
                        <a:t>L = Angular momentum</a:t>
                      </a:r>
                      <a:endParaRPr lang="en-US" dirty="0"/>
                    </a:p>
                    <a:p>
                      <a:pPr lvl="0" algn="l">
                        <a:lnSpc>
                          <a:spcPct val="100000"/>
                        </a:lnSpc>
                        <a:spcBef>
                          <a:spcPts val="0"/>
                        </a:spcBef>
                        <a:spcAft>
                          <a:spcPts val="0"/>
                        </a:spcAft>
                        <a:buNone/>
                      </a:pPr>
                      <a:r>
                        <a:rPr lang="en-US" sz="2000" b="0" i="0" u="none" strike="noStrike" cap="none" spc="60" noProof="0" dirty="0" err="1">
                          <a:solidFill>
                            <a:schemeClr val="tx1"/>
                          </a:solidFill>
                        </a:rPr>
                        <a:t>KEr</a:t>
                      </a:r>
                      <a:r>
                        <a:rPr lang="en-US" sz="2000" b="0" i="0" u="none" strike="noStrike" cap="none" spc="60" noProof="0" dirty="0">
                          <a:solidFill>
                            <a:schemeClr val="tx1"/>
                          </a:solidFill>
                        </a:rPr>
                        <a:t>= Rotational energy</a:t>
                      </a:r>
                      <a:endParaRPr lang="en-US" dirty="0"/>
                    </a:p>
                    <a:p>
                      <a:pPr lvl="0" algn="l">
                        <a:lnSpc>
                          <a:spcPct val="100000"/>
                        </a:lnSpc>
                        <a:spcBef>
                          <a:spcPts val="0"/>
                        </a:spcBef>
                        <a:spcAft>
                          <a:spcPts val="0"/>
                        </a:spcAft>
                        <a:buNone/>
                      </a:pPr>
                      <a:r>
                        <a:rPr lang="en-US" sz="2000" b="0" i="0" u="none" strike="noStrike" cap="none" spc="60" noProof="0" dirty="0">
                          <a:solidFill>
                            <a:schemeClr val="tx1"/>
                          </a:solidFill>
                        </a:rPr>
                        <a:t>KET= Translational energy</a:t>
                      </a:r>
                      <a:endParaRPr lang="en-US" dirty="0"/>
                    </a:p>
                    <a:p>
                      <a:pPr lvl="0" algn="l">
                        <a:lnSpc>
                          <a:spcPct val="100000"/>
                        </a:lnSpc>
                        <a:spcBef>
                          <a:spcPts val="0"/>
                        </a:spcBef>
                        <a:spcAft>
                          <a:spcPts val="0"/>
                        </a:spcAft>
                        <a:buNone/>
                      </a:pPr>
                      <a:r>
                        <a:rPr lang="en-US" sz="2000" b="0" i="0" u="none" strike="noStrike" cap="none" spc="60" noProof="0" dirty="0">
                          <a:solidFill>
                            <a:schemeClr val="tx1"/>
                          </a:solidFill>
                        </a:rPr>
                        <a:t>mi= mass of each object</a:t>
                      </a:r>
                      <a:endParaRPr lang="en-US" dirty="0"/>
                    </a:p>
                    <a:p>
                      <a:pPr lvl="0" algn="l">
                        <a:lnSpc>
                          <a:spcPct val="100000"/>
                        </a:lnSpc>
                        <a:spcBef>
                          <a:spcPts val="0"/>
                        </a:spcBef>
                        <a:spcAft>
                          <a:spcPts val="0"/>
                        </a:spcAft>
                        <a:buNone/>
                      </a:pPr>
                      <a:endParaRPr lang="en-US" sz="2000" b="0" i="0" u="none" strike="noStrike" cap="none" spc="60" noProof="0" dirty="0">
                        <a:solidFill>
                          <a:schemeClr val="tx1"/>
                        </a:solidFill>
                        <a:latin typeface="Calibri"/>
                      </a:endParaRPr>
                    </a:p>
                    <a:p>
                      <a:pPr lvl="0" algn="l">
                        <a:buNone/>
                      </a:pPr>
                      <a:endParaRPr lang="en-US" sz="2000" b="0" u="none" strike="noStrike" cap="none" spc="60" noProof="0" dirty="0">
                        <a:solidFill>
                          <a:schemeClr val="tx1"/>
                        </a:solidFill>
                      </a:endParaRPr>
                    </a:p>
                  </a:txBody>
                  <a:tcPr marL="248841" marR="313097" marT="124421" marB="124421" anchor="ctr">
                    <a:lnL w="9525" cap="flat" cmpd="sng" algn="ctr">
                      <a:solidFill>
                        <a:srgbClr val="D8DEDC"/>
                      </a:solidFill>
                      <a:prstDash val="solid"/>
                    </a:lnL>
                    <a:lnR w="9525" cap="flat" cmpd="sng" algn="ctr">
                      <a:solidFill>
                        <a:srgbClr val="D8DEDC"/>
                      </a:solid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1070627752"/>
                  </a:ext>
                </a:extLst>
              </a:tr>
            </a:tbl>
          </a:graphicData>
        </a:graphic>
      </p:graphicFrame>
      <p:sp>
        <p:nvSpPr>
          <p:cNvPr id="8" name="TextBox 7">
            <a:extLst>
              <a:ext uri="{FF2B5EF4-FFF2-40B4-BE49-F238E27FC236}">
                <a16:creationId xmlns:a16="http://schemas.microsoft.com/office/drawing/2014/main" id="{9544E5A7-2E27-445A-B0AF-0580396B1131}"/>
              </a:ext>
            </a:extLst>
          </p:cNvPr>
          <p:cNvSpPr txBox="1"/>
          <p:nvPr/>
        </p:nvSpPr>
        <p:spPr>
          <a:xfrm>
            <a:off x="8602667" y="57863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Tree>
    <p:extLst>
      <p:ext uri="{BB962C8B-B14F-4D97-AF65-F5344CB8AC3E}">
        <p14:creationId xmlns:p14="http://schemas.microsoft.com/office/powerpoint/2010/main" val="3230221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10E9C-2538-411F-8605-ED1321F9FA2D}"/>
              </a:ext>
            </a:extLst>
          </p:cNvPr>
          <p:cNvSpPr>
            <a:spLocks noGrp="1"/>
          </p:cNvSpPr>
          <p:nvPr>
            <p:ph type="title"/>
          </p:nvPr>
        </p:nvSpPr>
        <p:spPr>
          <a:xfrm>
            <a:off x="914400" y="1979966"/>
            <a:ext cx="2628900" cy="2547257"/>
          </a:xfrm>
          <a:noFill/>
        </p:spPr>
        <p:txBody>
          <a:bodyPr vert="horz" lIns="91440" tIns="45720" rIns="91440" bIns="45720" rtlCol="0" anchor="ctr">
            <a:normAutofit/>
          </a:bodyPr>
          <a:lstStyle/>
          <a:p>
            <a:pPr algn="ctr"/>
            <a:r>
              <a:rPr lang="en-US" sz="3600">
                <a:solidFill>
                  <a:srgbClr val="FFFFFF"/>
                </a:solidFill>
              </a:rPr>
              <a:t>Units</a:t>
            </a:r>
          </a:p>
        </p:txBody>
      </p:sp>
      <p:graphicFrame>
        <p:nvGraphicFramePr>
          <p:cNvPr id="4" name="Table 3">
            <a:extLst>
              <a:ext uri="{FF2B5EF4-FFF2-40B4-BE49-F238E27FC236}">
                <a16:creationId xmlns:a16="http://schemas.microsoft.com/office/drawing/2014/main" id="{F640CEE1-B1B3-4F63-A4EC-EEA2DCDFEB30}"/>
              </a:ext>
            </a:extLst>
          </p:cNvPr>
          <p:cNvGraphicFramePr>
            <a:graphicFrameLocks noGrp="1"/>
          </p:cNvGraphicFramePr>
          <p:nvPr>
            <p:extLst>
              <p:ext uri="{D42A27DB-BD31-4B8C-83A1-F6EECF244321}">
                <p14:modId xmlns:p14="http://schemas.microsoft.com/office/powerpoint/2010/main" val="1589712379"/>
              </p:ext>
            </p:extLst>
          </p:nvPr>
        </p:nvGraphicFramePr>
        <p:xfrm>
          <a:off x="4275667" y="810683"/>
          <a:ext cx="7352963" cy="5090033"/>
        </p:xfrm>
        <a:graphic>
          <a:graphicData uri="http://schemas.openxmlformats.org/drawingml/2006/table">
            <a:tbl>
              <a:tblPr firstRow="1" bandRow="1">
                <a:solidFill>
                  <a:srgbClr val="F7F7F7"/>
                </a:solidFill>
                <a:tableStyleId>{69012ECD-51FC-41F1-AA8D-1B2483CD663E}</a:tableStyleId>
              </a:tblPr>
              <a:tblGrid>
                <a:gridCol w="6560912">
                  <a:extLst>
                    <a:ext uri="{9D8B030D-6E8A-4147-A177-3AD203B41FA5}">
                      <a16:colId xmlns:a16="http://schemas.microsoft.com/office/drawing/2014/main" val="216919050"/>
                    </a:ext>
                  </a:extLst>
                </a:gridCol>
                <a:gridCol w="792051">
                  <a:extLst>
                    <a:ext uri="{9D8B030D-6E8A-4147-A177-3AD203B41FA5}">
                      <a16:colId xmlns:a16="http://schemas.microsoft.com/office/drawing/2014/main" val="603648281"/>
                    </a:ext>
                  </a:extLst>
                </a:gridCol>
              </a:tblGrid>
              <a:tr h="5090033">
                <a:tc>
                  <a:txBody>
                    <a:bodyPr/>
                    <a:lstStyle/>
                    <a:p>
                      <a:pPr lvl="0" algn="l">
                        <a:lnSpc>
                          <a:spcPct val="100000"/>
                        </a:lnSpc>
                        <a:spcBef>
                          <a:spcPts val="0"/>
                        </a:spcBef>
                        <a:spcAft>
                          <a:spcPts val="0"/>
                        </a:spcAft>
                        <a:buNone/>
                      </a:pPr>
                      <a:r>
                        <a:rPr lang="en-US" sz="2100" b="0" i="0" u="none" strike="noStrike" cap="none" spc="60" noProof="0" dirty="0">
                          <a:solidFill>
                            <a:schemeClr val="tx1"/>
                          </a:solidFill>
                        </a:rPr>
                        <a:t>SI UNITS</a:t>
                      </a:r>
                      <a:endParaRPr lang="en-US" dirty="0">
                        <a:solidFill>
                          <a:schemeClr val="tx1"/>
                        </a:solidFill>
                      </a:endParaRPr>
                    </a:p>
                    <a:p>
                      <a:pPr lvl="0" algn="l">
                        <a:lnSpc>
                          <a:spcPct val="100000"/>
                        </a:lnSpc>
                        <a:spcBef>
                          <a:spcPts val="0"/>
                        </a:spcBef>
                        <a:spcAft>
                          <a:spcPts val="0"/>
                        </a:spcAft>
                        <a:buNone/>
                      </a:pPr>
                      <a:r>
                        <a:rPr lang="en-US" sz="2100" b="0" i="0" u="none" strike="noStrike" cap="none" spc="60" noProof="0" dirty="0">
                          <a:solidFill>
                            <a:schemeClr val="tx1"/>
                          </a:solidFill>
                          <a:latin typeface="Calibri"/>
                        </a:rPr>
                        <a:t>Torque is in “</a:t>
                      </a:r>
                      <a:r>
                        <a:rPr lang="en-US" sz="2100" b="0" i="0" u="none" strike="noStrike" cap="none" spc="60" noProof="0" dirty="0" err="1">
                          <a:solidFill>
                            <a:schemeClr val="tx1"/>
                          </a:solidFill>
                          <a:latin typeface="Calibri"/>
                        </a:rPr>
                        <a:t>N.m</a:t>
                      </a:r>
                      <a:r>
                        <a:rPr lang="en-US" sz="2100" b="0" i="0" u="none" strike="noStrike" cap="none" spc="60" noProof="0" dirty="0">
                          <a:solidFill>
                            <a:schemeClr val="tx1"/>
                          </a:solidFill>
                          <a:latin typeface="Calibri"/>
                        </a:rPr>
                        <a:t>”</a:t>
                      </a:r>
                    </a:p>
                    <a:p>
                      <a:pPr lvl="0" algn="l">
                        <a:lnSpc>
                          <a:spcPct val="100000"/>
                        </a:lnSpc>
                        <a:spcBef>
                          <a:spcPts val="0"/>
                        </a:spcBef>
                        <a:spcAft>
                          <a:spcPts val="0"/>
                        </a:spcAft>
                        <a:buNone/>
                      </a:pPr>
                      <a:r>
                        <a:rPr lang="en-US" sz="2100" b="0" i="0" u="none" strike="noStrike" cap="none" spc="60" noProof="0" dirty="0">
                          <a:solidFill>
                            <a:schemeClr val="tx1"/>
                          </a:solidFill>
                          <a:latin typeface="Calibri"/>
                        </a:rPr>
                        <a:t>Angular velocity and angular speed is in “rad/s”</a:t>
                      </a:r>
                    </a:p>
                    <a:p>
                      <a:pPr lvl="0" algn="l">
                        <a:lnSpc>
                          <a:spcPct val="100000"/>
                        </a:lnSpc>
                        <a:spcBef>
                          <a:spcPts val="0"/>
                        </a:spcBef>
                        <a:spcAft>
                          <a:spcPts val="0"/>
                        </a:spcAft>
                        <a:buNone/>
                      </a:pPr>
                      <a:r>
                        <a:rPr lang="en-US" sz="2100" b="0" i="0" u="none" strike="noStrike" cap="none" spc="60" noProof="0" dirty="0">
                          <a:solidFill>
                            <a:schemeClr val="tx1"/>
                          </a:solidFill>
                          <a:latin typeface="Calibri"/>
                        </a:rPr>
                        <a:t>Angular acceleration is in “rad/s</a:t>
                      </a:r>
                      <a:r>
                        <a:rPr lang="en-US" sz="2100" b="0" i="0" u="none" strike="noStrike" cap="none" spc="60" baseline="30000" noProof="0" dirty="0">
                          <a:solidFill>
                            <a:schemeClr val="tx1"/>
                          </a:solidFill>
                          <a:latin typeface="Calibri"/>
                        </a:rPr>
                        <a:t>2</a:t>
                      </a:r>
                      <a:r>
                        <a:rPr lang="en-US" sz="2100" b="0" i="0" u="none" strike="noStrike" cap="none" spc="60" noProof="0" dirty="0">
                          <a:solidFill>
                            <a:schemeClr val="tx1"/>
                          </a:solidFill>
                          <a:latin typeface="Calibri"/>
                        </a:rPr>
                        <a:t>”</a:t>
                      </a:r>
                    </a:p>
                    <a:p>
                      <a:pPr lvl="0" algn="l">
                        <a:lnSpc>
                          <a:spcPct val="100000"/>
                        </a:lnSpc>
                        <a:spcBef>
                          <a:spcPts val="0"/>
                        </a:spcBef>
                        <a:spcAft>
                          <a:spcPts val="0"/>
                        </a:spcAft>
                        <a:buNone/>
                      </a:pPr>
                      <a:r>
                        <a:rPr lang="en-US" sz="2100" b="0" i="0" u="none" strike="noStrike" cap="none" spc="60" noProof="0" dirty="0">
                          <a:solidFill>
                            <a:schemeClr val="tx1"/>
                          </a:solidFill>
                        </a:rPr>
                        <a:t>Moment of inertia is in “kg m</a:t>
                      </a:r>
                      <a:r>
                        <a:rPr lang="en-US" sz="2100" b="0" i="0" u="none" strike="noStrike" cap="none" spc="60" baseline="30000" noProof="0" dirty="0">
                          <a:solidFill>
                            <a:schemeClr val="tx1"/>
                          </a:solidFill>
                        </a:rPr>
                        <a:t>2</a:t>
                      </a:r>
                      <a:r>
                        <a:rPr lang="en-US" sz="2100" b="0" i="0" u="none" strike="noStrike" cap="none" spc="60" noProof="0" dirty="0">
                          <a:solidFill>
                            <a:schemeClr val="tx1"/>
                          </a:solidFill>
                        </a:rPr>
                        <a:t>”</a:t>
                      </a:r>
                    </a:p>
                    <a:p>
                      <a:pPr lvl="0" algn="l">
                        <a:lnSpc>
                          <a:spcPct val="100000"/>
                        </a:lnSpc>
                        <a:spcBef>
                          <a:spcPts val="0"/>
                        </a:spcBef>
                        <a:spcAft>
                          <a:spcPts val="0"/>
                        </a:spcAft>
                        <a:buNone/>
                      </a:pPr>
                      <a:r>
                        <a:rPr lang="en-US" sz="2100" b="0" i="0" u="none" strike="noStrike" cap="none" spc="60" noProof="0" dirty="0">
                          <a:solidFill>
                            <a:schemeClr val="tx1"/>
                          </a:solidFill>
                        </a:rPr>
                        <a:t>Energy or work is in Joule “J”</a:t>
                      </a:r>
                    </a:p>
                    <a:p>
                      <a:pPr lvl="0" algn="l">
                        <a:lnSpc>
                          <a:spcPct val="100000"/>
                        </a:lnSpc>
                        <a:spcBef>
                          <a:spcPts val="0"/>
                        </a:spcBef>
                        <a:spcAft>
                          <a:spcPts val="0"/>
                        </a:spcAft>
                        <a:buNone/>
                      </a:pPr>
                      <a:r>
                        <a:rPr lang="en-US" sz="2100" b="0" i="0" u="none" strike="noStrike" cap="none" spc="60" noProof="0" dirty="0">
                          <a:solidFill>
                            <a:schemeClr val="tx1"/>
                          </a:solidFill>
                        </a:rPr>
                        <a:t>Angular momentum is in “kg m</a:t>
                      </a:r>
                      <a:r>
                        <a:rPr lang="en-US" sz="2100" b="0" i="0" u="none" strike="noStrike" cap="none" spc="60" baseline="30000" noProof="0" dirty="0">
                          <a:solidFill>
                            <a:schemeClr val="tx1"/>
                          </a:solidFill>
                        </a:rPr>
                        <a:t>2</a:t>
                      </a:r>
                      <a:r>
                        <a:rPr lang="en-US" sz="2100" b="0" i="0" u="none" strike="noStrike" cap="none" spc="60" noProof="0" dirty="0">
                          <a:solidFill>
                            <a:schemeClr val="tx1"/>
                          </a:solidFill>
                        </a:rPr>
                        <a:t>/ s”</a:t>
                      </a:r>
                    </a:p>
                    <a:p>
                      <a:pPr lvl="0" algn="l">
                        <a:lnSpc>
                          <a:spcPct val="100000"/>
                        </a:lnSpc>
                        <a:spcBef>
                          <a:spcPts val="0"/>
                        </a:spcBef>
                        <a:spcAft>
                          <a:spcPts val="0"/>
                        </a:spcAft>
                        <a:buNone/>
                      </a:pPr>
                      <a:endParaRPr lang="en-US" sz="2100" b="0" i="0" u="none" strike="noStrike" cap="none" spc="60" noProof="0" dirty="0">
                        <a:solidFill>
                          <a:schemeClr val="tx1"/>
                        </a:solidFill>
                        <a:latin typeface="Calibri"/>
                      </a:endParaRPr>
                    </a:p>
                    <a:p>
                      <a:pPr lvl="0" algn="l">
                        <a:lnSpc>
                          <a:spcPct val="100000"/>
                        </a:lnSpc>
                        <a:spcBef>
                          <a:spcPts val="0"/>
                        </a:spcBef>
                        <a:spcAft>
                          <a:spcPts val="0"/>
                        </a:spcAft>
                        <a:buNone/>
                      </a:pPr>
                      <a:endParaRPr lang="en-US" sz="2100" b="0" i="0" u="none" strike="noStrike" cap="none" spc="60" noProof="0" dirty="0">
                        <a:solidFill>
                          <a:schemeClr val="tx1"/>
                        </a:solidFill>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tc>
                  <a:txBody>
                    <a:bodyPr/>
                    <a:lstStyle/>
                    <a:p>
                      <a:endParaRPr lang="en-US" sz="2100" b="0" cap="none" spc="60">
                        <a:solidFill>
                          <a:schemeClr val="tx1"/>
                        </a:solidFill>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extLst>
                  <a:ext uri="{0D108BD9-81ED-4DB2-BD59-A6C34878D82A}">
                    <a16:rowId xmlns:a16="http://schemas.microsoft.com/office/drawing/2014/main" val="1070627752"/>
                  </a:ext>
                </a:extLst>
              </a:tr>
            </a:tbl>
          </a:graphicData>
        </a:graphic>
      </p:graphicFrame>
    </p:spTree>
    <p:extLst>
      <p:ext uri="{BB962C8B-B14F-4D97-AF65-F5344CB8AC3E}">
        <p14:creationId xmlns:p14="http://schemas.microsoft.com/office/powerpoint/2010/main" val="689429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10E9C-2538-411F-8605-ED1321F9FA2D}"/>
              </a:ext>
            </a:extLst>
          </p:cNvPr>
          <p:cNvSpPr>
            <a:spLocks noGrp="1"/>
          </p:cNvSpPr>
          <p:nvPr>
            <p:ph type="title"/>
          </p:nvPr>
        </p:nvSpPr>
        <p:spPr>
          <a:xfrm>
            <a:off x="914400" y="1979966"/>
            <a:ext cx="2628900" cy="2547257"/>
          </a:xfrm>
          <a:noFill/>
        </p:spPr>
        <p:txBody>
          <a:bodyPr vert="horz" lIns="91440" tIns="45720" rIns="91440" bIns="45720" rtlCol="0" anchor="ctr">
            <a:normAutofit/>
          </a:bodyPr>
          <a:lstStyle/>
          <a:p>
            <a:pPr algn="ctr"/>
            <a:r>
              <a:rPr lang="en-US" sz="3600" dirty="0">
                <a:solidFill>
                  <a:srgbClr val="FFFFFF"/>
                </a:solidFill>
              </a:rPr>
              <a:t>Formulas</a:t>
            </a:r>
            <a:br>
              <a:rPr lang="en-US" sz="3600" dirty="0">
                <a:solidFill>
                  <a:srgbClr val="FFFFFF"/>
                </a:solidFill>
              </a:rPr>
            </a:br>
            <a:r>
              <a:rPr lang="en-US" sz="3600" dirty="0">
                <a:solidFill>
                  <a:srgbClr val="FFFFFF"/>
                </a:solidFill>
                <a:cs typeface="Calibri Light"/>
              </a:rPr>
              <a:t>and Constants</a:t>
            </a:r>
          </a:p>
        </p:txBody>
      </p:sp>
      <p:graphicFrame>
        <p:nvGraphicFramePr>
          <p:cNvPr id="4" name="Table 3">
            <a:extLst>
              <a:ext uri="{FF2B5EF4-FFF2-40B4-BE49-F238E27FC236}">
                <a16:creationId xmlns:a16="http://schemas.microsoft.com/office/drawing/2014/main" id="{F640CEE1-B1B3-4F63-A4EC-EEA2DCDFEB30}"/>
              </a:ext>
            </a:extLst>
          </p:cNvPr>
          <p:cNvGraphicFramePr>
            <a:graphicFrameLocks noGrp="1"/>
          </p:cNvGraphicFramePr>
          <p:nvPr>
            <p:extLst>
              <p:ext uri="{D42A27DB-BD31-4B8C-83A1-F6EECF244321}">
                <p14:modId xmlns:p14="http://schemas.microsoft.com/office/powerpoint/2010/main" val="1438772703"/>
              </p:ext>
            </p:extLst>
          </p:nvPr>
        </p:nvGraphicFramePr>
        <p:xfrm>
          <a:off x="4307416" y="804333"/>
          <a:ext cx="7614955" cy="5733826"/>
        </p:xfrm>
        <a:graphic>
          <a:graphicData uri="http://schemas.openxmlformats.org/drawingml/2006/table">
            <a:tbl>
              <a:tblPr firstRow="1" bandRow="1">
                <a:solidFill>
                  <a:srgbClr val="F7F7F7"/>
                </a:solidFill>
                <a:tableStyleId>{69012ECD-51FC-41F1-AA8D-1B2483CD663E}</a:tableStyleId>
              </a:tblPr>
              <a:tblGrid>
                <a:gridCol w="4423317">
                  <a:extLst>
                    <a:ext uri="{9D8B030D-6E8A-4147-A177-3AD203B41FA5}">
                      <a16:colId xmlns:a16="http://schemas.microsoft.com/office/drawing/2014/main" val="216919050"/>
                    </a:ext>
                  </a:extLst>
                </a:gridCol>
                <a:gridCol w="3191638">
                  <a:extLst>
                    <a:ext uri="{9D8B030D-6E8A-4147-A177-3AD203B41FA5}">
                      <a16:colId xmlns:a16="http://schemas.microsoft.com/office/drawing/2014/main" val="603648281"/>
                    </a:ext>
                  </a:extLst>
                </a:gridCol>
              </a:tblGrid>
              <a:tr h="5733826">
                <a:tc>
                  <a:txBody>
                    <a:bodyPr/>
                    <a:lstStyle/>
                    <a:p>
                      <a:pPr lvl="0" algn="l">
                        <a:lnSpc>
                          <a:spcPct val="100000"/>
                        </a:lnSpc>
                        <a:spcBef>
                          <a:spcPts val="0"/>
                        </a:spcBef>
                        <a:spcAft>
                          <a:spcPts val="0"/>
                        </a:spcAft>
                        <a:buNone/>
                      </a:pPr>
                      <a:r>
                        <a:rPr lang="en-US" sz="1800" b="0" i="0" u="none" strike="noStrike" noProof="0" dirty="0">
                          <a:solidFill>
                            <a:schemeClr val="tx1"/>
                          </a:solidFill>
                          <a:latin typeface="Calibri"/>
                        </a:rPr>
                        <a:t>𝜏= 𝑟𝐹𝑠𝑖𝑛𝜃 </a:t>
                      </a:r>
                    </a:p>
                    <a:p>
                      <a:pPr lvl="0" algn="l">
                        <a:lnSpc>
                          <a:spcPct val="100000"/>
                        </a:lnSpc>
                        <a:spcBef>
                          <a:spcPts val="0"/>
                        </a:spcBef>
                        <a:spcAft>
                          <a:spcPts val="0"/>
                        </a:spcAft>
                        <a:buNone/>
                      </a:pPr>
                      <a:r>
                        <a:rPr lang="en-US" sz="1800" b="0" i="0" u="none" strike="noStrike" noProof="0" dirty="0">
                          <a:solidFill>
                            <a:schemeClr val="tx1"/>
                          </a:solidFill>
                          <a:latin typeface="Calibri"/>
                        </a:rPr>
                        <a:t>𝜏= 𝑟⊥F </a:t>
                      </a:r>
                    </a:p>
                    <a:p>
                      <a:pPr lvl="0" algn="l">
                        <a:lnSpc>
                          <a:spcPct val="100000"/>
                        </a:lnSpc>
                        <a:spcBef>
                          <a:spcPts val="0"/>
                        </a:spcBef>
                        <a:spcAft>
                          <a:spcPts val="0"/>
                        </a:spcAft>
                        <a:buNone/>
                      </a:pPr>
                      <a:r>
                        <a:rPr lang="en-US" sz="1800" b="0" i="0" u="none" strike="noStrike" noProof="0" dirty="0">
                          <a:solidFill>
                            <a:schemeClr val="tx1"/>
                          </a:solidFill>
                          <a:latin typeface="Calibri"/>
                        </a:rPr>
                        <a:t>𝑟⊥=𝑟𝑠𝑖𝑛𝜃  perpendicular distance</a:t>
                      </a:r>
                    </a:p>
                    <a:p>
                      <a:pPr lvl="0" algn="l">
                        <a:lnSpc>
                          <a:spcPct val="100000"/>
                        </a:lnSpc>
                        <a:spcBef>
                          <a:spcPts val="0"/>
                        </a:spcBef>
                        <a:spcAft>
                          <a:spcPts val="0"/>
                        </a:spcAft>
                        <a:buNone/>
                      </a:pPr>
                      <a:r>
                        <a:rPr lang="en-US" sz="1800" b="0" i="0" u="none" strike="noStrike" noProof="0" dirty="0">
                          <a:solidFill>
                            <a:schemeClr val="tx1"/>
                          </a:solidFill>
                          <a:latin typeface="Calibri"/>
                        </a:rPr>
                        <a:t>𝜏= 𝑟F⊥</a:t>
                      </a:r>
                      <a:endParaRPr lang="en-US" dirty="0"/>
                    </a:p>
                    <a:p>
                      <a:pPr lvl="0" algn="l">
                        <a:lnSpc>
                          <a:spcPct val="100000"/>
                        </a:lnSpc>
                        <a:spcBef>
                          <a:spcPts val="0"/>
                        </a:spcBef>
                        <a:spcAft>
                          <a:spcPts val="0"/>
                        </a:spcAft>
                        <a:buNone/>
                      </a:pPr>
                      <a:r>
                        <a:rPr lang="en-US" sz="1800" b="0" i="0" u="none" strike="noStrike" noProof="0" dirty="0">
                          <a:solidFill>
                            <a:schemeClr val="tx1"/>
                          </a:solidFill>
                          <a:latin typeface="Calibri"/>
                        </a:rPr>
                        <a:t>F⊥=F𝑠𝑖𝑛𝜃  perpendicular component</a:t>
                      </a:r>
                      <a:endParaRPr lang="en-US" dirty="0"/>
                    </a:p>
                    <a:p>
                      <a:pPr lvl="0" algn="l">
                        <a:lnSpc>
                          <a:spcPct val="100000"/>
                        </a:lnSpc>
                        <a:spcBef>
                          <a:spcPts val="0"/>
                        </a:spcBef>
                        <a:spcAft>
                          <a:spcPts val="0"/>
                        </a:spcAft>
                        <a:buNone/>
                      </a:pPr>
                      <a:endParaRPr lang="en-US" sz="1800" b="0" i="0" u="none" strike="noStrike" noProof="0" dirty="0">
                        <a:solidFill>
                          <a:schemeClr val="tx1"/>
                        </a:solidFill>
                        <a:latin typeface="Calibri"/>
                      </a:endParaRPr>
                    </a:p>
                    <a:p>
                      <a:pPr lvl="0" algn="l">
                        <a:lnSpc>
                          <a:spcPct val="100000"/>
                        </a:lnSpc>
                        <a:spcBef>
                          <a:spcPts val="0"/>
                        </a:spcBef>
                        <a:spcAft>
                          <a:spcPts val="0"/>
                        </a:spcAft>
                        <a:buNone/>
                      </a:pPr>
                      <a:r>
                        <a:rPr lang="en-US" sz="1800" b="0" i="0" u="none" strike="noStrike" noProof="0" dirty="0">
                          <a:solidFill>
                            <a:schemeClr val="tx1"/>
                          </a:solidFill>
                          <a:latin typeface="Calibri"/>
                        </a:rPr>
                        <a:t>For multiple forces</a:t>
                      </a:r>
                    </a:p>
                    <a:p>
                      <a:pPr lvl="0" algn="l">
                        <a:lnSpc>
                          <a:spcPct val="100000"/>
                        </a:lnSpc>
                        <a:spcBef>
                          <a:spcPts val="0"/>
                        </a:spcBef>
                        <a:spcAft>
                          <a:spcPts val="0"/>
                        </a:spcAft>
                        <a:buNone/>
                      </a:pPr>
                      <a:r>
                        <a:rPr lang="en-US" sz="1800" b="0" i="0" u="none" strike="noStrike" noProof="0" dirty="0" err="1">
                          <a:solidFill>
                            <a:schemeClr val="tx1"/>
                          </a:solidFill>
                          <a:latin typeface="Calibri"/>
                        </a:rPr>
                        <a:t>τnet</a:t>
                      </a:r>
                      <a:r>
                        <a:rPr lang="en-US" sz="1800" b="0" i="0" u="none" strike="noStrike" noProof="0" dirty="0">
                          <a:solidFill>
                            <a:schemeClr val="tx1"/>
                          </a:solidFill>
                          <a:latin typeface="Calibri"/>
                        </a:rPr>
                        <a:t>=Σ(+/-)τ</a:t>
                      </a:r>
                    </a:p>
                    <a:p>
                      <a:pPr lvl="0" algn="l">
                        <a:lnSpc>
                          <a:spcPct val="100000"/>
                        </a:lnSpc>
                        <a:spcBef>
                          <a:spcPts val="0"/>
                        </a:spcBef>
                        <a:spcAft>
                          <a:spcPts val="0"/>
                        </a:spcAft>
                        <a:buNone/>
                      </a:pPr>
                      <a:r>
                        <a:rPr lang="en-US" sz="1800" b="0" i="0" u="none" strike="noStrike" noProof="0" dirty="0">
                          <a:solidFill>
                            <a:schemeClr val="tx1"/>
                          </a:solidFill>
                          <a:latin typeface="Calibri"/>
                        </a:rPr>
                        <a:t>Forces that rotates counterclockwise are -</a:t>
                      </a:r>
                    </a:p>
                    <a:p>
                      <a:pPr lvl="0" algn="l">
                        <a:lnSpc>
                          <a:spcPct val="100000"/>
                        </a:lnSpc>
                        <a:spcBef>
                          <a:spcPts val="0"/>
                        </a:spcBef>
                        <a:spcAft>
                          <a:spcPts val="0"/>
                        </a:spcAft>
                        <a:buNone/>
                      </a:pPr>
                      <a:r>
                        <a:rPr lang="en-US" sz="1800" b="0" i="0" u="none" strike="noStrike" noProof="0" dirty="0">
                          <a:solidFill>
                            <a:schemeClr val="tx1"/>
                          </a:solidFill>
                          <a:latin typeface="Calibri"/>
                        </a:rPr>
                        <a:t>Forces that rotates clockwise are +</a:t>
                      </a:r>
                    </a:p>
                    <a:p>
                      <a:pPr lvl="0" algn="l">
                        <a:lnSpc>
                          <a:spcPct val="100000"/>
                        </a:lnSpc>
                        <a:spcBef>
                          <a:spcPts val="0"/>
                        </a:spcBef>
                        <a:spcAft>
                          <a:spcPts val="0"/>
                        </a:spcAft>
                        <a:buNone/>
                      </a:pPr>
                      <a:endParaRPr lang="en-US" sz="1800" b="0" i="0" u="none" strike="noStrike" noProof="0" dirty="0">
                        <a:solidFill>
                          <a:schemeClr val="tx1"/>
                        </a:solidFill>
                        <a:latin typeface="Calibri"/>
                      </a:endParaRPr>
                    </a:p>
                    <a:p>
                      <a:pPr lvl="0" algn="l">
                        <a:lnSpc>
                          <a:spcPct val="100000"/>
                        </a:lnSpc>
                        <a:spcBef>
                          <a:spcPts val="0"/>
                        </a:spcBef>
                        <a:spcAft>
                          <a:spcPts val="0"/>
                        </a:spcAft>
                        <a:buNone/>
                      </a:pPr>
                      <a:r>
                        <a:rPr lang="en-US" sz="1800" b="0" i="0" u="none" strike="noStrike" noProof="0" dirty="0">
                          <a:solidFill>
                            <a:schemeClr val="tx1"/>
                          </a:solidFill>
                          <a:latin typeface="Calibri"/>
                        </a:rPr>
                        <a:t>𝜏net= I 𝛼   acceleration</a:t>
                      </a:r>
                      <a:endParaRPr lang="en-US" dirty="0"/>
                    </a:p>
                    <a:p>
                      <a:pPr lvl="0" algn="l">
                        <a:lnSpc>
                          <a:spcPct val="100000"/>
                        </a:lnSpc>
                        <a:spcBef>
                          <a:spcPts val="0"/>
                        </a:spcBef>
                        <a:spcAft>
                          <a:spcPts val="0"/>
                        </a:spcAft>
                        <a:buNone/>
                      </a:pPr>
                      <a:r>
                        <a:rPr lang="en-US" sz="1800" b="0" i="0" u="none" strike="noStrike" noProof="0" dirty="0">
                          <a:solidFill>
                            <a:schemeClr val="tx1"/>
                          </a:solidFill>
                          <a:latin typeface="Calibri"/>
                        </a:rPr>
                        <a:t>𝜏net</a:t>
                      </a:r>
                      <a:r>
                        <a:rPr lang="en-US" sz="1800" b="1" i="0" u="none" strike="noStrike" noProof="0" dirty="0">
                          <a:solidFill>
                            <a:schemeClr val="tx1"/>
                          </a:solidFill>
                          <a:latin typeface="Calibri"/>
                        </a:rPr>
                        <a:t> =</a:t>
                      </a:r>
                      <a:r>
                        <a:rPr lang="en-US" sz="1800" b="0" i="0" u="none" strike="noStrike" noProof="0" dirty="0">
                          <a:solidFill>
                            <a:schemeClr val="tx1"/>
                          </a:solidFill>
                          <a:latin typeface="Calibri"/>
                        </a:rPr>
                        <a:t> 0 (equilibrium)</a:t>
                      </a:r>
                    </a:p>
                    <a:p>
                      <a:pPr lvl="0" algn="l">
                        <a:lnSpc>
                          <a:spcPct val="100000"/>
                        </a:lnSpc>
                        <a:spcBef>
                          <a:spcPts val="0"/>
                        </a:spcBef>
                        <a:spcAft>
                          <a:spcPts val="0"/>
                        </a:spcAft>
                        <a:buNone/>
                      </a:pPr>
                      <a:br>
                        <a:rPr lang="en-US" sz="1800" b="0" i="0" u="none" strike="noStrike" noProof="0" dirty="0">
                          <a:solidFill>
                            <a:srgbClr val="000000"/>
                          </a:solidFill>
                          <a:latin typeface="Calibri"/>
                        </a:rPr>
                      </a:br>
                      <a:endParaRPr lang="en-US" sz="1800" b="0" i="0" u="none" strike="noStrike" noProof="0" dirty="0">
                        <a:solidFill>
                          <a:srgbClr val="000000"/>
                        </a:solidFill>
                        <a:latin typeface="Calibri"/>
                      </a:endParaRPr>
                    </a:p>
                    <a:p>
                      <a:pPr lvl="0" algn="l">
                        <a:lnSpc>
                          <a:spcPct val="100000"/>
                        </a:lnSpc>
                        <a:spcBef>
                          <a:spcPts val="0"/>
                        </a:spcBef>
                        <a:spcAft>
                          <a:spcPts val="0"/>
                        </a:spcAft>
                        <a:buNone/>
                      </a:pPr>
                      <a:endParaRPr lang="en-US" sz="1800" b="0" i="0" u="none" strike="noStrike" noProof="0" dirty="0">
                        <a:solidFill>
                          <a:schemeClr val="tx1"/>
                        </a:solidFill>
                      </a:endParaRPr>
                    </a:p>
                    <a:p>
                      <a:pPr lvl="0" algn="l">
                        <a:lnSpc>
                          <a:spcPct val="100000"/>
                        </a:lnSpc>
                        <a:spcBef>
                          <a:spcPts val="0"/>
                        </a:spcBef>
                        <a:spcAft>
                          <a:spcPts val="0"/>
                        </a:spcAft>
                        <a:buNone/>
                      </a:pPr>
                      <a:endParaRPr lang="en-US" dirty="0">
                        <a:solidFill>
                          <a:schemeClr val="tx1"/>
                        </a:solidFill>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tc>
                  <a:txBody>
                    <a:bodyPr/>
                    <a:lstStyle/>
                    <a:p>
                      <a:pPr lvl="0" algn="l">
                        <a:lnSpc>
                          <a:spcPct val="100000"/>
                        </a:lnSpc>
                        <a:spcBef>
                          <a:spcPts val="0"/>
                        </a:spcBef>
                        <a:spcAft>
                          <a:spcPts val="0"/>
                        </a:spcAft>
                        <a:buNone/>
                      </a:pPr>
                      <a:endParaRPr lang="en-US" sz="2100" b="1" i="0" u="none" strike="noStrike" cap="none" spc="60" noProof="0" dirty="0">
                        <a:solidFill>
                          <a:schemeClr val="tx1"/>
                        </a:solidFill>
                      </a:endParaRPr>
                    </a:p>
                    <a:p>
                      <a:pPr lvl="0" algn="l">
                        <a:lnSpc>
                          <a:spcPct val="100000"/>
                        </a:lnSpc>
                        <a:spcBef>
                          <a:spcPts val="0"/>
                        </a:spcBef>
                        <a:spcAft>
                          <a:spcPts val="0"/>
                        </a:spcAft>
                        <a:buNone/>
                      </a:pPr>
                      <a:r>
                        <a:rPr lang="en-US" sz="1800" b="0" i="0" u="none" strike="noStrike" cap="none" spc="60" noProof="0" dirty="0">
                          <a:solidFill>
                            <a:schemeClr val="tx1"/>
                          </a:solidFill>
                          <a:latin typeface="Calibri"/>
                        </a:rPr>
                        <a:t>I = Σ m 𝑅</a:t>
                      </a:r>
                      <a:r>
                        <a:rPr lang="en-US" sz="1800" b="0" i="0" u="none" strike="noStrike" cap="none" spc="60" baseline="30000" noProof="0" dirty="0">
                          <a:solidFill>
                            <a:schemeClr val="tx1"/>
                          </a:solidFill>
                          <a:latin typeface="Calibri"/>
                        </a:rPr>
                        <a:t>2</a:t>
                      </a:r>
                      <a:r>
                        <a:rPr lang="en-US" sz="1800" b="0" i="0" u="none" strike="noStrike" cap="none" spc="60" noProof="0" dirty="0">
                          <a:solidFill>
                            <a:schemeClr val="tx1"/>
                          </a:solidFill>
                          <a:latin typeface="Calibri"/>
                        </a:rPr>
                        <a:t> </a:t>
                      </a:r>
                      <a:endParaRPr lang="en-US" sz="1800" b="1" i="0" u="none" strike="noStrike" cap="none" spc="60" noProof="0">
                        <a:solidFill>
                          <a:schemeClr val="tx1"/>
                        </a:solidFill>
                      </a:endParaRPr>
                    </a:p>
                    <a:p>
                      <a:pPr lvl="0" algn="l">
                        <a:lnSpc>
                          <a:spcPct val="100000"/>
                        </a:lnSpc>
                        <a:spcBef>
                          <a:spcPts val="0"/>
                        </a:spcBef>
                        <a:spcAft>
                          <a:spcPts val="0"/>
                        </a:spcAft>
                        <a:buNone/>
                      </a:pPr>
                      <a:r>
                        <a:rPr lang="en-US" sz="1800" b="0" i="0" u="none" strike="noStrike" cap="none" spc="60" noProof="0" dirty="0">
                          <a:solidFill>
                            <a:schemeClr val="tx1"/>
                          </a:solidFill>
                        </a:rPr>
                        <a:t>𝐿=𝐼𝜔 </a:t>
                      </a:r>
                    </a:p>
                    <a:p>
                      <a:pPr lvl="0" algn="l">
                        <a:lnSpc>
                          <a:spcPct val="100000"/>
                        </a:lnSpc>
                        <a:spcBef>
                          <a:spcPts val="0"/>
                        </a:spcBef>
                        <a:spcAft>
                          <a:spcPts val="0"/>
                        </a:spcAft>
                        <a:buNone/>
                      </a:pPr>
                      <a:r>
                        <a:rPr lang="en-US" sz="1800" b="0" i="0" u="none" strike="noStrike" cap="none" spc="60" noProof="0" dirty="0">
                          <a:solidFill>
                            <a:schemeClr val="tx1"/>
                          </a:solidFill>
                        </a:rPr>
                        <a:t>𝜏=𝛥𝐿/𝛥𝑡 </a:t>
                      </a:r>
                    </a:p>
                    <a:p>
                      <a:pPr lvl="0" algn="l">
                        <a:lnSpc>
                          <a:spcPct val="100000"/>
                        </a:lnSpc>
                        <a:spcBef>
                          <a:spcPts val="0"/>
                        </a:spcBef>
                        <a:spcAft>
                          <a:spcPts val="0"/>
                        </a:spcAft>
                        <a:buNone/>
                      </a:pPr>
                      <a:r>
                        <a:rPr lang="en-US" sz="1800" b="0" i="0" u="none" strike="noStrike" cap="none" spc="60" noProof="0" dirty="0">
                          <a:solidFill>
                            <a:schemeClr val="tx1"/>
                          </a:solidFill>
                        </a:rPr>
                        <a:t>∑Li=∑</a:t>
                      </a:r>
                      <a:r>
                        <a:rPr lang="en-US" sz="1800" b="0" i="0" u="none" strike="noStrike" cap="none" spc="60" noProof="0" dirty="0" err="1">
                          <a:solidFill>
                            <a:schemeClr val="tx1"/>
                          </a:solidFill>
                        </a:rPr>
                        <a:t>Lf</a:t>
                      </a:r>
                      <a:r>
                        <a:rPr lang="en-US" sz="1800" b="0" i="0" u="none" strike="noStrike" cap="none" spc="60" noProof="0" dirty="0">
                          <a:solidFill>
                            <a:schemeClr val="tx1"/>
                          </a:solidFill>
                        </a:rPr>
                        <a:t> ∑Li=∑</a:t>
                      </a:r>
                      <a:r>
                        <a:rPr lang="en-US" sz="1800" b="0" i="0" u="none" strike="noStrike" cap="none" spc="60" noProof="0" dirty="0" err="1">
                          <a:solidFill>
                            <a:schemeClr val="tx1"/>
                          </a:solidFill>
                        </a:rPr>
                        <a:t>Lf</a:t>
                      </a:r>
                      <a:r>
                        <a:rPr lang="en-US" sz="1800" b="0" i="0" u="none" strike="noStrike" cap="none" spc="60" noProof="0" dirty="0">
                          <a:solidFill>
                            <a:schemeClr val="tx1"/>
                          </a:solidFill>
                        </a:rPr>
                        <a:t> </a:t>
                      </a:r>
                      <a:endParaRPr lang="en-US" sz="1800" dirty="0">
                        <a:solidFill>
                          <a:schemeClr val="tx1"/>
                        </a:solidFill>
                      </a:endParaRPr>
                    </a:p>
                    <a:p>
                      <a:pPr lvl="0" algn="l">
                        <a:lnSpc>
                          <a:spcPct val="100000"/>
                        </a:lnSpc>
                        <a:spcBef>
                          <a:spcPts val="0"/>
                        </a:spcBef>
                        <a:spcAft>
                          <a:spcPts val="0"/>
                        </a:spcAft>
                        <a:buNone/>
                      </a:pPr>
                      <a:r>
                        <a:rPr lang="en-US" sz="1800" b="0" i="0" u="none" strike="noStrike" cap="none" spc="60" noProof="0" dirty="0">
                          <a:solidFill>
                            <a:schemeClr val="tx1"/>
                          </a:solidFill>
                        </a:rPr>
                        <a:t> if τ(external) = 0</a:t>
                      </a:r>
                    </a:p>
                    <a:p>
                      <a:pPr lvl="0" algn="l">
                        <a:lnSpc>
                          <a:spcPct val="100000"/>
                        </a:lnSpc>
                        <a:spcBef>
                          <a:spcPts val="0"/>
                        </a:spcBef>
                        <a:spcAft>
                          <a:spcPts val="0"/>
                        </a:spcAft>
                        <a:buNone/>
                      </a:pPr>
                      <a:endParaRPr lang="en-US" sz="1800" b="0" i="0" u="none" strike="noStrike" cap="none" spc="60" noProof="0" dirty="0">
                        <a:solidFill>
                          <a:schemeClr val="tx1"/>
                        </a:solidFill>
                      </a:endParaRPr>
                    </a:p>
                    <a:p>
                      <a:pPr lvl="0" algn="l">
                        <a:lnSpc>
                          <a:spcPct val="100000"/>
                        </a:lnSpc>
                        <a:spcBef>
                          <a:spcPts val="0"/>
                        </a:spcBef>
                        <a:spcAft>
                          <a:spcPts val="0"/>
                        </a:spcAft>
                        <a:buNone/>
                      </a:pPr>
                      <a:r>
                        <a:rPr lang="en-US" sz="1800" b="0" i="0" u="none" strike="noStrike" cap="none" spc="60" baseline="0" noProof="0" dirty="0">
                          <a:solidFill>
                            <a:schemeClr val="tx1"/>
                          </a:solidFill>
                        </a:rPr>
                        <a:t>𝑊=</a:t>
                      </a:r>
                      <a:r>
                        <a:rPr lang="en-US" sz="1800" b="0" i="0" u="none" strike="noStrike" cap="none" spc="60" baseline="0" noProof="0" dirty="0" err="1">
                          <a:solidFill>
                            <a:schemeClr val="tx1"/>
                          </a:solidFill>
                        </a:rPr>
                        <a:t>τnet</a:t>
                      </a:r>
                      <a:r>
                        <a:rPr lang="en-US" sz="1800" b="0" i="0" u="none" strike="noStrike" cap="none" spc="60" baseline="0" noProof="0" dirty="0">
                          <a:solidFill>
                            <a:schemeClr val="tx1"/>
                          </a:solidFill>
                        </a:rPr>
                        <a:t> 𝜃 </a:t>
                      </a:r>
                      <a:endParaRPr lang="en-US" sz="1800" baseline="0">
                        <a:solidFill>
                          <a:schemeClr val="tx1"/>
                        </a:solidFill>
                      </a:endParaRPr>
                    </a:p>
                    <a:p>
                      <a:pPr lvl="0" algn="l">
                        <a:lnSpc>
                          <a:spcPct val="100000"/>
                        </a:lnSpc>
                        <a:spcBef>
                          <a:spcPts val="0"/>
                        </a:spcBef>
                        <a:spcAft>
                          <a:spcPts val="0"/>
                        </a:spcAft>
                        <a:buNone/>
                      </a:pPr>
                      <a:endParaRPr lang="en-US" sz="1800" b="0" i="0" u="none" strike="noStrike" cap="none" spc="60" baseline="0" noProof="0" dirty="0">
                        <a:solidFill>
                          <a:schemeClr val="tx1"/>
                        </a:solidFill>
                        <a:latin typeface="Calibri"/>
                      </a:endParaRPr>
                    </a:p>
                    <a:p>
                      <a:pPr lvl="0" algn="l">
                        <a:lnSpc>
                          <a:spcPct val="100000"/>
                        </a:lnSpc>
                        <a:spcBef>
                          <a:spcPts val="0"/>
                        </a:spcBef>
                        <a:spcAft>
                          <a:spcPts val="0"/>
                        </a:spcAft>
                        <a:buNone/>
                      </a:pPr>
                      <a:r>
                        <a:rPr lang="en-US" sz="1800" b="0" i="0" u="none" strike="noStrike" cap="none" spc="60" baseline="0" noProof="0" dirty="0">
                          <a:solidFill>
                            <a:schemeClr val="tx1"/>
                          </a:solidFill>
                          <a:latin typeface="Calibri"/>
                        </a:rPr>
                        <a:t>KET=½ mv</a:t>
                      </a:r>
                      <a:r>
                        <a:rPr lang="en-US" sz="1800" b="0" i="0" u="none" strike="noStrike" cap="none" spc="60" baseline="30000" noProof="0" dirty="0">
                          <a:solidFill>
                            <a:schemeClr val="tx1"/>
                          </a:solidFill>
                          <a:latin typeface="Calibri"/>
                        </a:rPr>
                        <a:t>2</a:t>
                      </a:r>
                    </a:p>
                    <a:p>
                      <a:pPr lvl="0" algn="l">
                        <a:lnSpc>
                          <a:spcPct val="100000"/>
                        </a:lnSpc>
                        <a:spcBef>
                          <a:spcPts val="0"/>
                        </a:spcBef>
                        <a:spcAft>
                          <a:spcPts val="0"/>
                        </a:spcAft>
                        <a:buNone/>
                      </a:pPr>
                      <a:r>
                        <a:rPr lang="en-US" sz="1800" b="0" i="0" u="none" strike="noStrike" cap="none" spc="60" baseline="0" noProof="0" dirty="0">
                          <a:solidFill>
                            <a:schemeClr val="tx1"/>
                          </a:solidFill>
                          <a:latin typeface="Calibri"/>
                        </a:rPr>
                        <a:t>KET=½ I </a:t>
                      </a:r>
                      <a:r>
                        <a:rPr lang="en-US" sz="1800" b="0" i="0" u="none" strike="noStrike" cap="none" spc="60" baseline="0" noProof="0" dirty="0">
                          <a:solidFill>
                            <a:schemeClr val="tx1"/>
                          </a:solidFill>
                        </a:rPr>
                        <a:t>𝜔 </a:t>
                      </a:r>
                      <a:r>
                        <a:rPr lang="en-US" sz="1800" b="0" i="0" u="none" strike="noStrike" cap="none" spc="60" baseline="30000" noProof="0" dirty="0">
                          <a:solidFill>
                            <a:schemeClr val="tx1"/>
                          </a:solidFill>
                          <a:latin typeface="Calibri"/>
                        </a:rPr>
                        <a:t>2</a:t>
                      </a:r>
                      <a:endParaRPr lang="en-US" baseline="30000" dirty="0"/>
                    </a:p>
                    <a:p>
                      <a:pPr lvl="0" algn="l">
                        <a:lnSpc>
                          <a:spcPct val="100000"/>
                        </a:lnSpc>
                        <a:spcBef>
                          <a:spcPts val="0"/>
                        </a:spcBef>
                        <a:spcAft>
                          <a:spcPts val="0"/>
                        </a:spcAft>
                        <a:buNone/>
                      </a:pPr>
                      <a:r>
                        <a:rPr lang="en-US" sz="1800" b="0" i="0" u="none" strike="noStrike" cap="none" spc="60" noProof="0" dirty="0">
                          <a:solidFill>
                            <a:schemeClr val="tx1"/>
                          </a:solidFill>
                        </a:rPr>
                        <a:t>𝜔 =v/R  for rolling</a:t>
                      </a:r>
                      <a:endParaRPr lang="en-US" dirty="0"/>
                    </a:p>
                    <a:p>
                      <a:pPr lvl="0" algn="l">
                        <a:lnSpc>
                          <a:spcPct val="100000"/>
                        </a:lnSpc>
                        <a:spcBef>
                          <a:spcPts val="0"/>
                        </a:spcBef>
                        <a:spcAft>
                          <a:spcPts val="0"/>
                        </a:spcAft>
                        <a:buNone/>
                      </a:pPr>
                      <a:r>
                        <a:rPr lang="en-US" sz="1800" b="0" i="0" u="none" strike="noStrike" cap="none" spc="60" noProof="0" dirty="0">
                          <a:solidFill>
                            <a:schemeClr val="tx1"/>
                          </a:solidFill>
                          <a:latin typeface="Calibri"/>
                        </a:rPr>
                        <a:t>E=KET+KEr+PE</a:t>
                      </a:r>
                      <a:endParaRPr lang="en-US" sz="2100" b="0" i="0" u="none" strike="noStrike" cap="none" spc="60" noProof="0" dirty="0">
                        <a:solidFill>
                          <a:srgbClr val="000000"/>
                        </a:solidFill>
                        <a:latin typeface="Calibri"/>
                      </a:endParaRPr>
                    </a:p>
                    <a:p>
                      <a:pPr lvl="0" algn="l">
                        <a:lnSpc>
                          <a:spcPct val="100000"/>
                        </a:lnSpc>
                        <a:spcBef>
                          <a:spcPts val="0"/>
                        </a:spcBef>
                        <a:spcAft>
                          <a:spcPts val="0"/>
                        </a:spcAft>
                        <a:buNone/>
                      </a:pPr>
                      <a:r>
                        <a:rPr lang="en-US" sz="1800" b="0" i="0" u="none" strike="noStrike" cap="none" spc="60" noProof="0" dirty="0">
                          <a:solidFill>
                            <a:schemeClr val="tx1"/>
                          </a:solidFill>
                          <a:latin typeface="Calibri"/>
                        </a:rPr>
                        <a:t>Ef=Ei if WNC=0</a:t>
                      </a:r>
                    </a:p>
                    <a:p>
                      <a:pPr lvl="0" algn="l">
                        <a:lnSpc>
                          <a:spcPct val="100000"/>
                        </a:lnSpc>
                        <a:spcBef>
                          <a:spcPts val="0"/>
                        </a:spcBef>
                        <a:spcAft>
                          <a:spcPts val="0"/>
                        </a:spcAft>
                        <a:buNone/>
                      </a:pPr>
                      <a:endParaRPr lang="en-US" sz="2100" b="0" i="0" u="none" strike="noStrike" cap="none" spc="60" noProof="0" dirty="0"/>
                    </a:p>
                    <a:p>
                      <a:pPr lvl="0" algn="l">
                        <a:lnSpc>
                          <a:spcPct val="100000"/>
                        </a:lnSpc>
                        <a:spcBef>
                          <a:spcPts val="0"/>
                        </a:spcBef>
                        <a:spcAft>
                          <a:spcPts val="0"/>
                        </a:spcAft>
                        <a:buNone/>
                      </a:pPr>
                      <a:endParaRPr lang="en-US" sz="2100" b="0" i="0" u="none" strike="noStrike" cap="none" spc="60" noProof="0" dirty="0">
                        <a:solidFill>
                          <a:schemeClr val="tx1"/>
                        </a:solidFill>
                        <a:latin typeface="Calibri"/>
                      </a:endParaRPr>
                    </a:p>
                    <a:p>
                      <a:pPr lvl="0" algn="l">
                        <a:buNone/>
                      </a:pPr>
                      <a:endParaRPr lang="en-US" sz="2100" b="0" i="0" u="none" strike="noStrike" cap="none" spc="60" noProof="0" dirty="0">
                        <a:solidFill>
                          <a:schemeClr val="tx1"/>
                        </a:solidFill>
                        <a:latin typeface="Calibri"/>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extLst>
                  <a:ext uri="{0D108BD9-81ED-4DB2-BD59-A6C34878D82A}">
                    <a16:rowId xmlns:a16="http://schemas.microsoft.com/office/drawing/2014/main" val="1070627752"/>
                  </a:ext>
                </a:extLst>
              </a:tr>
            </a:tbl>
          </a:graphicData>
        </a:graphic>
      </p:graphicFrame>
    </p:spTree>
    <p:extLst>
      <p:ext uri="{BB962C8B-B14F-4D97-AF65-F5344CB8AC3E}">
        <p14:creationId xmlns:p14="http://schemas.microsoft.com/office/powerpoint/2010/main" val="589131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F2B1-7C72-4275-A6EA-7EE08897CBDC}"/>
              </a:ext>
            </a:extLst>
          </p:cNvPr>
          <p:cNvSpPr>
            <a:spLocks noGrp="1"/>
          </p:cNvSpPr>
          <p:nvPr>
            <p:ph type="title"/>
          </p:nvPr>
        </p:nvSpPr>
        <p:spPr>
          <a:xfrm>
            <a:off x="839788" y="457200"/>
            <a:ext cx="3500917" cy="910087"/>
          </a:xfrm>
        </p:spPr>
        <p:txBody>
          <a:bodyPr>
            <a:normAutofit fontScale="90000"/>
          </a:bodyPr>
          <a:lstStyle/>
          <a:p>
            <a:r>
              <a:rPr lang="en-US" dirty="0">
                <a:solidFill>
                  <a:srgbClr val="FF0000"/>
                </a:solidFill>
                <a:cs typeface="Calibri Light"/>
              </a:rPr>
              <a:t>KEY STRATEGIES </a:t>
            </a:r>
            <a:br>
              <a:rPr lang="en-US" dirty="0">
                <a:solidFill>
                  <a:srgbClr val="FF0000"/>
                </a:solidFill>
                <a:cs typeface="Calibri Light"/>
              </a:rPr>
            </a:br>
            <a:r>
              <a:rPr lang="en-US" dirty="0">
                <a:solidFill>
                  <a:srgbClr val="FF0000"/>
                </a:solidFill>
                <a:cs typeface="Calibri Light"/>
              </a:rPr>
              <a:t>TO FIND NET TORQUE</a:t>
            </a:r>
            <a:endParaRPr lang="en-US" dirty="0">
              <a:solidFill>
                <a:srgbClr val="FF0000"/>
              </a:solidFill>
            </a:endParaRPr>
          </a:p>
        </p:txBody>
      </p:sp>
      <p:sp>
        <p:nvSpPr>
          <p:cNvPr id="4" name="Text Placeholder 3">
            <a:extLst>
              <a:ext uri="{FF2B5EF4-FFF2-40B4-BE49-F238E27FC236}">
                <a16:creationId xmlns:a16="http://schemas.microsoft.com/office/drawing/2014/main" id="{DBDD2B8B-6DB8-4748-8D3D-5E1A7322B55C}"/>
              </a:ext>
            </a:extLst>
          </p:cNvPr>
          <p:cNvSpPr>
            <a:spLocks noGrp="1"/>
          </p:cNvSpPr>
          <p:nvPr>
            <p:ph type="body" sz="half" idx="2"/>
          </p:nvPr>
        </p:nvSpPr>
        <p:spPr>
          <a:xfrm>
            <a:off x="196314" y="1369741"/>
            <a:ext cx="6343948" cy="3811062"/>
          </a:xfrm>
        </p:spPr>
        <p:txBody>
          <a:bodyPr vert="horz" lIns="91440" tIns="45720" rIns="91440" bIns="45720" rtlCol="0" anchor="t">
            <a:normAutofit lnSpcReduction="10000"/>
          </a:bodyPr>
          <a:lstStyle/>
          <a:p>
            <a:endParaRPr lang="en-US">
              <a:cs typeface="Calibri"/>
            </a:endParaRPr>
          </a:p>
          <a:p>
            <a:r>
              <a:rPr lang="en-US" sz="2400" dirty="0">
                <a:cs typeface="Calibri"/>
              </a:rPr>
              <a:t>Draw the free body diagram </a:t>
            </a:r>
          </a:p>
          <a:p>
            <a:r>
              <a:rPr lang="en-US" sz="2400" dirty="0">
                <a:cs typeface="Calibri"/>
              </a:rPr>
              <a:t>TORQUE DEPENDS ON THE POINT OF ROTATION</a:t>
            </a:r>
          </a:p>
          <a:p>
            <a:r>
              <a:rPr lang="en-US" sz="2400" dirty="0">
                <a:cs typeface="Calibri"/>
              </a:rPr>
              <a:t>Identify the distances</a:t>
            </a:r>
            <a:endParaRPr lang="en-US" dirty="0"/>
          </a:p>
          <a:p>
            <a:r>
              <a:rPr lang="en-US" sz="2400" dirty="0">
                <a:ea typeface="+mn-lt"/>
                <a:cs typeface="+mn-lt"/>
              </a:rPr>
              <a:t>Identify the angles</a:t>
            </a:r>
          </a:p>
          <a:p>
            <a:r>
              <a:rPr lang="en-US" sz="2400" dirty="0">
                <a:ea typeface="+mn-lt"/>
                <a:cs typeface="+mn-lt"/>
              </a:rPr>
              <a:t>Identify the sign of Torque by asking which way would it rotate if it was the only force</a:t>
            </a:r>
          </a:p>
          <a:p>
            <a:endParaRPr lang="en-US" sz="2400" dirty="0">
              <a:cs typeface="Calibri" panose="020F0502020204030204"/>
            </a:endParaRPr>
          </a:p>
          <a:p>
            <a:r>
              <a:rPr lang="en-US" sz="2400" dirty="0">
                <a:cs typeface="Calibri" panose="020F0502020204030204"/>
              </a:rPr>
              <a:t>Calculate individual torques and add</a:t>
            </a:r>
            <a:endParaRPr lang="el-GR" dirty="0"/>
          </a:p>
        </p:txBody>
      </p:sp>
      <p:graphicFrame>
        <p:nvGraphicFramePr>
          <p:cNvPr id="8" name="Table 7">
            <a:extLst>
              <a:ext uri="{FF2B5EF4-FFF2-40B4-BE49-F238E27FC236}">
                <a16:creationId xmlns:a16="http://schemas.microsoft.com/office/drawing/2014/main" id="{91BEE741-6598-43E7-8A49-31546E57EBA3}"/>
              </a:ext>
            </a:extLst>
          </p:cNvPr>
          <p:cNvGraphicFramePr>
            <a:graphicFrameLocks noGrp="1"/>
          </p:cNvGraphicFramePr>
          <p:nvPr>
            <p:extLst>
              <p:ext uri="{D42A27DB-BD31-4B8C-83A1-F6EECF244321}">
                <p14:modId xmlns:p14="http://schemas.microsoft.com/office/powerpoint/2010/main" val="2752526914"/>
              </p:ext>
            </p:extLst>
          </p:nvPr>
        </p:nvGraphicFramePr>
        <p:xfrm>
          <a:off x="6551341" y="631902"/>
          <a:ext cx="5402698" cy="6221274"/>
        </p:xfrm>
        <a:graphic>
          <a:graphicData uri="http://schemas.openxmlformats.org/drawingml/2006/table">
            <a:tbl>
              <a:tblPr firstRow="1" bandRow="1">
                <a:solidFill>
                  <a:srgbClr val="F7F7F7"/>
                </a:solidFill>
                <a:tableStyleId>{69012ECD-51FC-41F1-AA8D-1B2483CD663E}</a:tableStyleId>
              </a:tblPr>
              <a:tblGrid>
                <a:gridCol w="5402698">
                  <a:extLst>
                    <a:ext uri="{9D8B030D-6E8A-4147-A177-3AD203B41FA5}">
                      <a16:colId xmlns:a16="http://schemas.microsoft.com/office/drawing/2014/main" val="603648281"/>
                    </a:ext>
                  </a:extLst>
                </a:gridCol>
              </a:tblGrid>
              <a:tr h="5770914">
                <a:tc>
                  <a:txBody>
                    <a:bodyPr/>
                    <a:lstStyle/>
                    <a:p>
                      <a:pPr lvl="0" algn="l">
                        <a:lnSpc>
                          <a:spcPct val="100000"/>
                        </a:lnSpc>
                        <a:spcBef>
                          <a:spcPts val="0"/>
                        </a:spcBef>
                        <a:spcAft>
                          <a:spcPts val="0"/>
                        </a:spcAft>
                        <a:buNone/>
                      </a:pPr>
                      <a:br>
                        <a:rPr lang="en-US" sz="2400" dirty="0">
                          <a:solidFill>
                            <a:srgbClr val="000000"/>
                          </a:solidFill>
                        </a:rPr>
                      </a:br>
                      <a:r>
                        <a:rPr lang="en-US" sz="2400" b="0" i="0" u="none" strike="noStrike" cap="none" spc="60" noProof="0" dirty="0">
                          <a:solidFill>
                            <a:schemeClr val="tx1"/>
                          </a:solidFill>
                          <a:latin typeface="Calibri"/>
                        </a:rPr>
                        <a:t>There are 3 identical equations. Based on the problem, one of them might be more convenient</a:t>
                      </a:r>
                    </a:p>
                    <a:p>
                      <a:pPr lvl="0" algn="l">
                        <a:lnSpc>
                          <a:spcPct val="100000"/>
                        </a:lnSpc>
                        <a:spcBef>
                          <a:spcPts val="0"/>
                        </a:spcBef>
                        <a:spcAft>
                          <a:spcPts val="0"/>
                        </a:spcAft>
                        <a:buNone/>
                      </a:pPr>
                      <a:endParaRPr lang="en-US" sz="2400" b="0" i="0" u="none" strike="noStrike" cap="none" spc="60" noProof="0" dirty="0">
                        <a:solidFill>
                          <a:schemeClr val="tx1"/>
                        </a:solidFill>
                        <a:latin typeface="Calibri"/>
                      </a:endParaRPr>
                    </a:p>
                    <a:p>
                      <a:pPr lvl="0" algn="l">
                        <a:lnSpc>
                          <a:spcPct val="100000"/>
                        </a:lnSpc>
                        <a:spcBef>
                          <a:spcPts val="0"/>
                        </a:spcBef>
                        <a:spcAft>
                          <a:spcPts val="0"/>
                        </a:spcAft>
                        <a:buNone/>
                      </a:pPr>
                      <a:r>
                        <a:rPr lang="en-US" sz="2400" b="0" i="0" u="none" strike="noStrike" cap="none" spc="60" noProof="0" dirty="0">
                          <a:solidFill>
                            <a:schemeClr val="tx1"/>
                          </a:solidFill>
                          <a:latin typeface="Calibri"/>
                        </a:rPr>
                        <a:t>𝜏= 𝑟𝐹𝑠𝑖𝑛𝜃 </a:t>
                      </a:r>
                      <a:endParaRPr lang="en-US" sz="2400" b="1" i="0" u="none" strike="noStrike" cap="none" spc="60" noProof="0" dirty="0"/>
                    </a:p>
                    <a:p>
                      <a:pPr lvl="0" algn="l">
                        <a:lnSpc>
                          <a:spcPct val="100000"/>
                        </a:lnSpc>
                        <a:spcBef>
                          <a:spcPts val="0"/>
                        </a:spcBef>
                        <a:spcAft>
                          <a:spcPts val="0"/>
                        </a:spcAft>
                        <a:buNone/>
                      </a:pPr>
                      <a:r>
                        <a:rPr lang="en-US" sz="2400" b="0" i="0" u="none" strike="noStrike" cap="none" spc="60" noProof="0" dirty="0">
                          <a:solidFill>
                            <a:schemeClr val="tx1"/>
                          </a:solidFill>
                          <a:latin typeface="Calibri"/>
                        </a:rPr>
                        <a:t>𝜏= 𝑟⊥F </a:t>
                      </a:r>
                      <a:endParaRPr lang="en-US" sz="2400" b="1" i="0" u="none" strike="noStrike" cap="none" spc="60" noProof="0" dirty="0"/>
                    </a:p>
                    <a:p>
                      <a:pPr lvl="0" algn="l">
                        <a:lnSpc>
                          <a:spcPct val="100000"/>
                        </a:lnSpc>
                        <a:spcBef>
                          <a:spcPts val="0"/>
                        </a:spcBef>
                        <a:spcAft>
                          <a:spcPts val="0"/>
                        </a:spcAft>
                        <a:buNone/>
                      </a:pPr>
                      <a:r>
                        <a:rPr lang="en-US" sz="2400" b="0" i="0" u="none" strike="noStrike" cap="none" spc="60" noProof="0" dirty="0">
                          <a:solidFill>
                            <a:schemeClr val="tx1"/>
                          </a:solidFill>
                          <a:latin typeface="Calibri"/>
                        </a:rPr>
                        <a:t>𝑟⊥=𝑟𝑠𝑖𝑛𝜃  perpendicular distance</a:t>
                      </a:r>
                      <a:endParaRPr lang="en-US" sz="2400" b="1" i="0" u="none" strike="noStrike" cap="none" spc="60" noProof="0" dirty="0"/>
                    </a:p>
                    <a:p>
                      <a:pPr lvl="0" algn="l">
                        <a:lnSpc>
                          <a:spcPct val="100000"/>
                        </a:lnSpc>
                        <a:spcBef>
                          <a:spcPts val="0"/>
                        </a:spcBef>
                        <a:spcAft>
                          <a:spcPts val="0"/>
                        </a:spcAft>
                        <a:buNone/>
                      </a:pPr>
                      <a:r>
                        <a:rPr lang="en-US" sz="2400" b="0" i="0" u="none" strike="noStrike" cap="none" spc="60" noProof="0" dirty="0">
                          <a:solidFill>
                            <a:schemeClr val="tx1"/>
                          </a:solidFill>
                          <a:latin typeface="Calibri"/>
                        </a:rPr>
                        <a:t>𝜏= 𝑟F⊥</a:t>
                      </a:r>
                      <a:endParaRPr lang="en-US" sz="2400" b="1" i="0" u="none" strike="noStrike" cap="none" spc="60" noProof="0" dirty="0"/>
                    </a:p>
                    <a:p>
                      <a:pPr lvl="0" algn="l">
                        <a:lnSpc>
                          <a:spcPct val="100000"/>
                        </a:lnSpc>
                        <a:spcBef>
                          <a:spcPts val="0"/>
                        </a:spcBef>
                        <a:spcAft>
                          <a:spcPts val="0"/>
                        </a:spcAft>
                        <a:buNone/>
                      </a:pPr>
                      <a:r>
                        <a:rPr lang="en-US" sz="2400" b="0" i="0" u="none" strike="noStrike" cap="none" spc="60" noProof="0" dirty="0">
                          <a:solidFill>
                            <a:schemeClr val="tx1"/>
                          </a:solidFill>
                          <a:latin typeface="Calibri"/>
                        </a:rPr>
                        <a:t>F⊥=F𝑠𝑖𝑛𝜃  perpendicular component</a:t>
                      </a:r>
                      <a:endParaRPr lang="en-US" dirty="0"/>
                    </a:p>
                    <a:p>
                      <a:pPr lvl="0" algn="l">
                        <a:lnSpc>
                          <a:spcPct val="100000"/>
                        </a:lnSpc>
                        <a:spcBef>
                          <a:spcPts val="0"/>
                        </a:spcBef>
                        <a:spcAft>
                          <a:spcPts val="0"/>
                        </a:spcAft>
                        <a:buNone/>
                      </a:pPr>
                      <a:r>
                        <a:rPr lang="en-US" sz="2400" b="0" i="0" u="none" strike="noStrike" cap="none" spc="60" noProof="0" dirty="0">
                          <a:solidFill>
                            <a:schemeClr val="tx1"/>
                          </a:solidFill>
                          <a:latin typeface="Calibri"/>
                        </a:rPr>
                        <a:t>These are magnitude equations</a:t>
                      </a:r>
                    </a:p>
                    <a:p>
                      <a:pPr lvl="0" algn="l">
                        <a:lnSpc>
                          <a:spcPct val="100000"/>
                        </a:lnSpc>
                        <a:spcBef>
                          <a:spcPts val="0"/>
                        </a:spcBef>
                        <a:spcAft>
                          <a:spcPts val="0"/>
                        </a:spcAft>
                        <a:buNone/>
                      </a:pPr>
                      <a:r>
                        <a:rPr lang="en-US" sz="2400" b="0" i="0" u="none" strike="noStrike" cap="none" spc="60" noProof="0" dirty="0">
                          <a:solidFill>
                            <a:schemeClr val="tx1"/>
                          </a:solidFill>
                          <a:latin typeface="Calibri"/>
                        </a:rPr>
                        <a:t>Signs are determined by the direction of rotation</a:t>
                      </a:r>
                    </a:p>
                    <a:p>
                      <a:pPr lvl="0" algn="l">
                        <a:lnSpc>
                          <a:spcPct val="100000"/>
                        </a:lnSpc>
                        <a:spcBef>
                          <a:spcPts val="0"/>
                        </a:spcBef>
                        <a:spcAft>
                          <a:spcPts val="0"/>
                        </a:spcAft>
                        <a:buNone/>
                      </a:pPr>
                      <a:endParaRPr lang="en-US" sz="2400" b="0" i="0" u="none" strike="noStrike" cap="none" spc="60" baseline="0" noProof="0" dirty="0">
                        <a:solidFill>
                          <a:schemeClr val="tx1"/>
                        </a:solidFill>
                      </a:endParaRPr>
                    </a:p>
                    <a:p>
                      <a:pPr lvl="0" algn="l">
                        <a:lnSpc>
                          <a:spcPct val="100000"/>
                        </a:lnSpc>
                        <a:spcBef>
                          <a:spcPts val="0"/>
                        </a:spcBef>
                        <a:spcAft>
                          <a:spcPts val="0"/>
                        </a:spcAft>
                        <a:buNone/>
                      </a:pPr>
                      <a:endParaRPr lang="en-US" sz="2400" b="0" i="0" u="none" strike="noStrike" cap="none" spc="60" noProof="0" dirty="0">
                        <a:solidFill>
                          <a:schemeClr val="tx1"/>
                        </a:solidFill>
                        <a:latin typeface="Calibri"/>
                      </a:endParaRPr>
                    </a:p>
                    <a:p>
                      <a:pPr lvl="0" algn="l">
                        <a:lnSpc>
                          <a:spcPct val="100000"/>
                        </a:lnSpc>
                        <a:spcBef>
                          <a:spcPts val="0"/>
                        </a:spcBef>
                        <a:spcAft>
                          <a:spcPts val="0"/>
                        </a:spcAft>
                        <a:buNone/>
                      </a:pPr>
                      <a:endParaRPr lang="en-US" sz="2400" b="0" i="0" u="none" strike="noStrike" cap="none" spc="60" baseline="30000" noProof="0" dirty="0">
                        <a:solidFill>
                          <a:schemeClr val="tx1"/>
                        </a:solidFill>
                        <a:latin typeface="Calibri"/>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extLst>
                  <a:ext uri="{0D108BD9-81ED-4DB2-BD59-A6C34878D82A}">
                    <a16:rowId xmlns:a16="http://schemas.microsoft.com/office/drawing/2014/main" val="1070627752"/>
                  </a:ext>
                </a:extLst>
              </a:tr>
            </a:tbl>
          </a:graphicData>
        </a:graphic>
      </p:graphicFrame>
    </p:spTree>
    <p:extLst>
      <p:ext uri="{BB962C8B-B14F-4D97-AF65-F5344CB8AC3E}">
        <p14:creationId xmlns:p14="http://schemas.microsoft.com/office/powerpoint/2010/main" val="3613691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60B2D-5823-4726-BFDA-73164CDECAB6}"/>
              </a:ext>
            </a:extLst>
          </p:cNvPr>
          <p:cNvSpPr>
            <a:spLocks noGrp="1"/>
          </p:cNvSpPr>
          <p:nvPr>
            <p:ph type="title"/>
          </p:nvPr>
        </p:nvSpPr>
        <p:spPr>
          <a:xfrm>
            <a:off x="830928" y="614960"/>
            <a:ext cx="10027804" cy="547534"/>
          </a:xfrm>
        </p:spPr>
        <p:txBody>
          <a:bodyPr/>
          <a:lstStyle/>
          <a:p>
            <a:r>
              <a:rPr lang="en-US" dirty="0">
                <a:cs typeface="Calibri Light"/>
              </a:rPr>
              <a:t>FINDING TORQUE USING FREE BODY DIAGRAMS</a:t>
            </a:r>
            <a:endParaRPr lang="en-US" dirty="0"/>
          </a:p>
        </p:txBody>
      </p:sp>
      <p:pic>
        <p:nvPicPr>
          <p:cNvPr id="5" name="Picture 5" descr="Finding the perpendicular distance for Torque problems.">
            <a:extLst>
              <a:ext uri="{FF2B5EF4-FFF2-40B4-BE49-F238E27FC236}">
                <a16:creationId xmlns:a16="http://schemas.microsoft.com/office/drawing/2014/main" id="{B8E00B86-5477-4CB6-97AE-C46BAB1F1075}"/>
              </a:ext>
            </a:extLst>
          </p:cNvPr>
          <p:cNvPicPr>
            <a:picLocks noChangeAspect="1"/>
          </p:cNvPicPr>
          <p:nvPr/>
        </p:nvPicPr>
        <p:blipFill>
          <a:blip r:embed="rId2"/>
          <a:stretch>
            <a:fillRect/>
          </a:stretch>
        </p:blipFill>
        <p:spPr>
          <a:xfrm>
            <a:off x="663930" y="1570078"/>
            <a:ext cx="2743200" cy="2272937"/>
          </a:xfrm>
          <a:prstGeom prst="rect">
            <a:avLst/>
          </a:prstGeom>
        </p:spPr>
      </p:pic>
      <p:pic>
        <p:nvPicPr>
          <p:cNvPr id="6" name="Picture 6" descr="Multiple forces and Torques cancel out, equilibrium">
            <a:extLst>
              <a:ext uri="{FF2B5EF4-FFF2-40B4-BE49-F238E27FC236}">
                <a16:creationId xmlns:a16="http://schemas.microsoft.com/office/drawing/2014/main" id="{D1069214-6A1E-4DDB-8A7E-99D98BD7AC6B}"/>
              </a:ext>
            </a:extLst>
          </p:cNvPr>
          <p:cNvPicPr>
            <a:picLocks noChangeAspect="1"/>
          </p:cNvPicPr>
          <p:nvPr/>
        </p:nvPicPr>
        <p:blipFill>
          <a:blip r:embed="rId3"/>
          <a:stretch>
            <a:fillRect/>
          </a:stretch>
        </p:blipFill>
        <p:spPr>
          <a:xfrm>
            <a:off x="8384852" y="1211232"/>
            <a:ext cx="2743200" cy="2220855"/>
          </a:xfrm>
          <a:prstGeom prst="rect">
            <a:avLst/>
          </a:prstGeom>
        </p:spPr>
      </p:pic>
      <p:pic>
        <p:nvPicPr>
          <p:cNvPr id="7" name="Picture 7" descr="Multiple forces where torques doesn't cancel out. ">
            <a:extLst>
              <a:ext uri="{FF2B5EF4-FFF2-40B4-BE49-F238E27FC236}">
                <a16:creationId xmlns:a16="http://schemas.microsoft.com/office/drawing/2014/main" id="{335CB74C-DB11-45EC-9673-EC4A66D0019F}"/>
              </a:ext>
            </a:extLst>
          </p:cNvPr>
          <p:cNvPicPr>
            <a:picLocks noChangeAspect="1"/>
          </p:cNvPicPr>
          <p:nvPr/>
        </p:nvPicPr>
        <p:blipFill>
          <a:blip r:embed="rId4"/>
          <a:stretch>
            <a:fillRect/>
          </a:stretch>
        </p:blipFill>
        <p:spPr>
          <a:xfrm>
            <a:off x="8386798" y="3678387"/>
            <a:ext cx="2743200" cy="1873238"/>
          </a:xfrm>
          <a:prstGeom prst="rect">
            <a:avLst/>
          </a:prstGeom>
        </p:spPr>
      </p:pic>
      <p:pic>
        <p:nvPicPr>
          <p:cNvPr id="3" name="Picture 3" descr="Torque depends on force and distance of application">
            <a:extLst>
              <a:ext uri="{FF2B5EF4-FFF2-40B4-BE49-F238E27FC236}">
                <a16:creationId xmlns:a16="http://schemas.microsoft.com/office/drawing/2014/main" id="{6C16154C-649E-44C4-9D34-4FB733AE2F05}"/>
              </a:ext>
            </a:extLst>
          </p:cNvPr>
          <p:cNvPicPr>
            <a:picLocks noChangeAspect="1"/>
          </p:cNvPicPr>
          <p:nvPr/>
        </p:nvPicPr>
        <p:blipFill>
          <a:blip r:embed="rId5"/>
          <a:stretch>
            <a:fillRect/>
          </a:stretch>
        </p:blipFill>
        <p:spPr>
          <a:xfrm>
            <a:off x="4476307" y="1255856"/>
            <a:ext cx="2743200" cy="2698241"/>
          </a:xfrm>
          <a:prstGeom prst="rect">
            <a:avLst/>
          </a:prstGeom>
        </p:spPr>
      </p:pic>
      <p:sp>
        <p:nvSpPr>
          <p:cNvPr id="4" name="TextBox 3">
            <a:extLst>
              <a:ext uri="{FF2B5EF4-FFF2-40B4-BE49-F238E27FC236}">
                <a16:creationId xmlns:a16="http://schemas.microsoft.com/office/drawing/2014/main" id="{8FA8743B-3D94-4E1C-8989-E7A57E817558}"/>
              </a:ext>
            </a:extLst>
          </p:cNvPr>
          <p:cNvSpPr txBox="1"/>
          <p:nvPr/>
        </p:nvSpPr>
        <p:spPr>
          <a:xfrm>
            <a:off x="3978986" y="4095988"/>
            <a:ext cx="423289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Torque is the rotational effect of force. </a:t>
            </a:r>
            <a:endParaRPr lang="en-US"/>
          </a:p>
          <a:p>
            <a:r>
              <a:rPr lang="en-US" dirty="0">
                <a:cs typeface="Calibri"/>
              </a:rPr>
              <a:t>If a force can't rotate, its torque is zero.</a:t>
            </a:r>
          </a:p>
          <a:p>
            <a:r>
              <a:rPr lang="en-US" dirty="0">
                <a:cs typeface="Calibri"/>
              </a:rPr>
              <a:t>Net torque is the vector sum of all torques</a:t>
            </a:r>
          </a:p>
        </p:txBody>
      </p:sp>
    </p:spTree>
    <p:extLst>
      <p:ext uri="{BB962C8B-B14F-4D97-AF65-F5344CB8AC3E}">
        <p14:creationId xmlns:p14="http://schemas.microsoft.com/office/powerpoint/2010/main" val="2405573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D209E-18B5-47B4-B614-416878A3B269}"/>
              </a:ext>
            </a:extLst>
          </p:cNvPr>
          <p:cNvSpPr>
            <a:spLocks noGrp="1"/>
          </p:cNvSpPr>
          <p:nvPr>
            <p:ph type="title"/>
          </p:nvPr>
        </p:nvSpPr>
        <p:spPr/>
        <p:txBody>
          <a:bodyPr/>
          <a:lstStyle/>
          <a:p>
            <a:r>
              <a:rPr lang="en-US" dirty="0">
                <a:cs typeface="Calibri Light"/>
              </a:rPr>
              <a:t>NET TORQUE CLASSWORK</a:t>
            </a:r>
            <a:endParaRPr lang="en-US" dirty="0"/>
          </a:p>
        </p:txBody>
      </p:sp>
      <p:sp>
        <p:nvSpPr>
          <p:cNvPr id="5" name="TextBox 4">
            <a:extLst>
              <a:ext uri="{FF2B5EF4-FFF2-40B4-BE49-F238E27FC236}">
                <a16:creationId xmlns:a16="http://schemas.microsoft.com/office/drawing/2014/main" id="{26BB3550-A57A-43AE-B255-2698110AC978}"/>
              </a:ext>
            </a:extLst>
          </p:cNvPr>
          <p:cNvSpPr txBox="1"/>
          <p:nvPr/>
        </p:nvSpPr>
        <p:spPr>
          <a:xfrm>
            <a:off x="514815" y="1434791"/>
            <a:ext cx="1043754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A metal bar with 6 meters length is placed on the x-axis horizontally. Three forces are acting on it. F1=4N is applied upward 2 meters from the left edge, F2=6N is applied making 30 degrees with the x-axis from 4 meters distance from the left edge and F3=20N is applied towards right from the right edge. </a:t>
            </a:r>
          </a:p>
          <a:p>
            <a:r>
              <a:rPr lang="en-US" dirty="0">
                <a:cs typeface="Calibri"/>
              </a:rPr>
              <a:t>Find </a:t>
            </a:r>
            <a:r>
              <a:rPr lang="en-US" dirty="0" err="1">
                <a:ea typeface="+mn-lt"/>
                <a:cs typeface="+mn-lt"/>
              </a:rPr>
              <a:t>τnet</a:t>
            </a:r>
            <a:r>
              <a:rPr lang="en-US" dirty="0">
                <a:cs typeface="Calibri"/>
              </a:rPr>
              <a:t> if a) There is a pin on the left edge b) There is a pin at the center c) There is a pin at the right edge. </a:t>
            </a:r>
          </a:p>
        </p:txBody>
      </p:sp>
      <p:graphicFrame>
        <p:nvGraphicFramePr>
          <p:cNvPr id="8" name="Table 8">
            <a:extLst>
              <a:ext uri="{FF2B5EF4-FFF2-40B4-BE49-F238E27FC236}">
                <a16:creationId xmlns:a16="http://schemas.microsoft.com/office/drawing/2014/main" id="{CB6801F9-31BD-4A66-AFE3-F8D2072FBB27}"/>
              </a:ext>
            </a:extLst>
          </p:cNvPr>
          <p:cNvGraphicFramePr>
            <a:graphicFrameLocks noGrp="1"/>
          </p:cNvGraphicFramePr>
          <p:nvPr>
            <p:extLst>
              <p:ext uri="{D42A27DB-BD31-4B8C-83A1-F6EECF244321}">
                <p14:modId xmlns:p14="http://schemas.microsoft.com/office/powerpoint/2010/main" val="1849381606"/>
              </p:ext>
            </p:extLst>
          </p:nvPr>
        </p:nvGraphicFramePr>
        <p:xfrm>
          <a:off x="2787805" y="4330390"/>
          <a:ext cx="8020028" cy="1484227"/>
        </p:xfrm>
        <a:graphic>
          <a:graphicData uri="http://schemas.openxmlformats.org/drawingml/2006/table">
            <a:tbl>
              <a:tblPr firstRow="1" bandRow="1">
                <a:tableStyleId>{5C22544A-7EE6-4342-B048-85BDC9FD1C3A}</a:tableStyleId>
              </a:tblPr>
              <a:tblGrid>
                <a:gridCol w="451803">
                  <a:extLst>
                    <a:ext uri="{9D8B030D-6E8A-4147-A177-3AD203B41FA5}">
                      <a16:colId xmlns:a16="http://schemas.microsoft.com/office/drawing/2014/main" val="2411120411"/>
                    </a:ext>
                  </a:extLst>
                </a:gridCol>
                <a:gridCol w="446048">
                  <a:extLst>
                    <a:ext uri="{9D8B030D-6E8A-4147-A177-3AD203B41FA5}">
                      <a16:colId xmlns:a16="http://schemas.microsoft.com/office/drawing/2014/main" val="332346053"/>
                    </a:ext>
                  </a:extLst>
                </a:gridCol>
                <a:gridCol w="990037">
                  <a:extLst>
                    <a:ext uri="{9D8B030D-6E8A-4147-A177-3AD203B41FA5}">
                      <a16:colId xmlns:a16="http://schemas.microsoft.com/office/drawing/2014/main" val="310189094"/>
                    </a:ext>
                  </a:extLst>
                </a:gridCol>
                <a:gridCol w="532479">
                  <a:extLst>
                    <a:ext uri="{9D8B030D-6E8A-4147-A177-3AD203B41FA5}">
                      <a16:colId xmlns:a16="http://schemas.microsoft.com/office/drawing/2014/main" val="3573201797"/>
                    </a:ext>
                  </a:extLst>
                </a:gridCol>
                <a:gridCol w="548617">
                  <a:extLst>
                    <a:ext uri="{9D8B030D-6E8A-4147-A177-3AD203B41FA5}">
                      <a16:colId xmlns:a16="http://schemas.microsoft.com/office/drawing/2014/main" val="2731040276"/>
                    </a:ext>
                  </a:extLst>
                </a:gridCol>
                <a:gridCol w="1000420">
                  <a:extLst>
                    <a:ext uri="{9D8B030D-6E8A-4147-A177-3AD203B41FA5}">
                      <a16:colId xmlns:a16="http://schemas.microsoft.com/office/drawing/2014/main" val="1130653335"/>
                    </a:ext>
                  </a:extLst>
                </a:gridCol>
                <a:gridCol w="621228">
                  <a:extLst>
                    <a:ext uri="{9D8B030D-6E8A-4147-A177-3AD203B41FA5}">
                      <a16:colId xmlns:a16="http://schemas.microsoft.com/office/drawing/2014/main" val="629491536"/>
                    </a:ext>
                  </a:extLst>
                </a:gridCol>
                <a:gridCol w="492141">
                  <a:extLst>
                    <a:ext uri="{9D8B030D-6E8A-4147-A177-3AD203B41FA5}">
                      <a16:colId xmlns:a16="http://schemas.microsoft.com/office/drawing/2014/main" val="3112191757"/>
                    </a:ext>
                  </a:extLst>
                </a:gridCol>
                <a:gridCol w="992353">
                  <a:extLst>
                    <a:ext uri="{9D8B030D-6E8A-4147-A177-3AD203B41FA5}">
                      <a16:colId xmlns:a16="http://schemas.microsoft.com/office/drawing/2014/main" val="2841964948"/>
                    </a:ext>
                  </a:extLst>
                </a:gridCol>
                <a:gridCol w="1944902">
                  <a:extLst>
                    <a:ext uri="{9D8B030D-6E8A-4147-A177-3AD203B41FA5}">
                      <a16:colId xmlns:a16="http://schemas.microsoft.com/office/drawing/2014/main" val="4280739707"/>
                    </a:ext>
                  </a:extLst>
                </a:gridCol>
              </a:tblGrid>
              <a:tr h="370840">
                <a:tc>
                  <a:txBody>
                    <a:bodyPr/>
                    <a:lstStyle/>
                    <a:p>
                      <a:r>
                        <a:rPr lang="en-US" dirty="0"/>
                        <a:t>F1</a:t>
                      </a:r>
                    </a:p>
                  </a:txBody>
                  <a:tcPr/>
                </a:tc>
                <a:tc>
                  <a:txBody>
                    <a:bodyPr/>
                    <a:lstStyle/>
                    <a:p>
                      <a:r>
                        <a:rPr lang="en-US" dirty="0"/>
                        <a:t>r1</a:t>
                      </a:r>
                    </a:p>
                  </a:txBody>
                  <a:tcPr/>
                </a:tc>
                <a:tc>
                  <a:txBody>
                    <a:bodyPr/>
                    <a:lstStyle/>
                    <a:p>
                      <a:r>
                        <a:rPr lang="en-US" dirty="0"/>
                        <a:t>Torque1</a:t>
                      </a:r>
                    </a:p>
                  </a:txBody>
                  <a:tcPr/>
                </a:tc>
                <a:tc>
                  <a:txBody>
                    <a:bodyPr/>
                    <a:lstStyle/>
                    <a:p>
                      <a:r>
                        <a:rPr lang="en-US" dirty="0"/>
                        <a:t>F2</a:t>
                      </a:r>
                    </a:p>
                  </a:txBody>
                  <a:tcPr/>
                </a:tc>
                <a:tc>
                  <a:txBody>
                    <a:bodyPr/>
                    <a:lstStyle/>
                    <a:p>
                      <a:r>
                        <a:rPr lang="en-US" dirty="0"/>
                        <a:t>r2</a:t>
                      </a:r>
                    </a:p>
                  </a:txBody>
                  <a:tcPr/>
                </a:tc>
                <a:tc>
                  <a:txBody>
                    <a:bodyPr/>
                    <a:lstStyle/>
                    <a:p>
                      <a:r>
                        <a:rPr lang="en-US" dirty="0"/>
                        <a:t>Torque2</a:t>
                      </a:r>
                    </a:p>
                  </a:txBody>
                  <a:tcPr/>
                </a:tc>
                <a:tc>
                  <a:txBody>
                    <a:bodyPr/>
                    <a:lstStyle/>
                    <a:p>
                      <a:r>
                        <a:rPr lang="en-US" dirty="0"/>
                        <a:t>F3</a:t>
                      </a:r>
                    </a:p>
                  </a:txBody>
                  <a:tcPr/>
                </a:tc>
                <a:tc>
                  <a:txBody>
                    <a:bodyPr/>
                    <a:lstStyle/>
                    <a:p>
                      <a:r>
                        <a:rPr lang="en-US" dirty="0"/>
                        <a:t>r3 </a:t>
                      </a:r>
                    </a:p>
                  </a:txBody>
                  <a:tcPr/>
                </a:tc>
                <a:tc>
                  <a:txBody>
                    <a:bodyPr/>
                    <a:lstStyle/>
                    <a:p>
                      <a:r>
                        <a:rPr lang="en-US" dirty="0"/>
                        <a:t>Torque3</a:t>
                      </a:r>
                    </a:p>
                  </a:txBody>
                  <a:tcPr/>
                </a:tc>
                <a:tc>
                  <a:txBody>
                    <a:bodyPr/>
                    <a:lstStyle/>
                    <a:p>
                      <a:pPr lvl="0">
                        <a:buNone/>
                      </a:pPr>
                      <a:r>
                        <a:rPr lang="en-US" sz="1800" b="0" i="0" u="none" strike="noStrike" noProof="0" dirty="0">
                          <a:latin typeface="Calibri"/>
                        </a:rPr>
                        <a:t> </a:t>
                      </a:r>
                      <a:r>
                        <a:rPr lang="en-US" sz="1800" b="0" i="0" u="none" strike="noStrike" noProof="0" dirty="0" err="1">
                          <a:latin typeface="Calibri"/>
                        </a:rPr>
                        <a:t>τnet</a:t>
                      </a:r>
                      <a:endParaRPr lang="en-US" dirty="0" err="1"/>
                    </a:p>
                  </a:txBody>
                  <a:tcPr/>
                </a:tc>
                <a:extLst>
                  <a:ext uri="{0D108BD9-81ED-4DB2-BD59-A6C34878D82A}">
                    <a16:rowId xmlns:a16="http://schemas.microsoft.com/office/drawing/2014/main" val="3777824007"/>
                  </a:ext>
                </a:extLst>
              </a:tr>
              <a:tr h="370840">
                <a:tc>
                  <a:txBody>
                    <a:bodyPr/>
                    <a:lstStyle/>
                    <a:p>
                      <a:r>
                        <a:rPr lang="en-US" dirty="0"/>
                        <a:t>4</a:t>
                      </a:r>
                    </a:p>
                  </a:txBody>
                  <a:tcPr/>
                </a:tc>
                <a:tc>
                  <a:txBody>
                    <a:bodyPr/>
                    <a:lstStyle/>
                    <a:p>
                      <a:endParaRPr lang="en-US"/>
                    </a:p>
                  </a:txBody>
                  <a:tcPr/>
                </a:tc>
                <a:tc>
                  <a:txBody>
                    <a:bodyPr/>
                    <a:lstStyle/>
                    <a:p>
                      <a:endParaRPr lang="en-US"/>
                    </a:p>
                  </a:txBody>
                  <a:tcPr/>
                </a:tc>
                <a:tc>
                  <a:txBody>
                    <a:bodyPr/>
                    <a:lstStyle/>
                    <a:p>
                      <a:r>
                        <a:rPr lang="en-US" dirty="0"/>
                        <a:t>6</a:t>
                      </a:r>
                    </a:p>
                  </a:txBody>
                  <a:tcPr/>
                </a:tc>
                <a:tc>
                  <a:txBody>
                    <a:bodyPr/>
                    <a:lstStyle/>
                    <a:p>
                      <a:endParaRPr lang="en-US"/>
                    </a:p>
                  </a:txBody>
                  <a:tcPr/>
                </a:tc>
                <a:tc>
                  <a:txBody>
                    <a:bodyPr/>
                    <a:lstStyle/>
                    <a:p>
                      <a:endParaRPr lang="en-US" dirty="0"/>
                    </a:p>
                  </a:txBody>
                  <a:tcPr/>
                </a:tc>
                <a:tc>
                  <a:txBody>
                    <a:bodyPr/>
                    <a:lstStyle/>
                    <a:p>
                      <a:r>
                        <a:rPr lang="en-US" dirty="0"/>
                        <a:t>20</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37274"/>
                  </a:ext>
                </a:extLst>
              </a:tr>
              <a:tr h="371707">
                <a:tc>
                  <a:txBody>
                    <a:bodyPr/>
                    <a:lstStyle/>
                    <a:p>
                      <a:r>
                        <a:rPr lang="en-US" dirty="0"/>
                        <a:t>4</a:t>
                      </a:r>
                    </a:p>
                  </a:txBody>
                  <a:tcPr/>
                </a:tc>
                <a:tc>
                  <a:txBody>
                    <a:bodyPr/>
                    <a:lstStyle/>
                    <a:p>
                      <a:endParaRPr lang="en-US"/>
                    </a:p>
                  </a:txBody>
                  <a:tcPr/>
                </a:tc>
                <a:tc>
                  <a:txBody>
                    <a:bodyPr/>
                    <a:lstStyle/>
                    <a:p>
                      <a:endParaRPr lang="en-US"/>
                    </a:p>
                  </a:txBody>
                  <a:tcPr/>
                </a:tc>
                <a:tc>
                  <a:txBody>
                    <a:bodyPr/>
                    <a:lstStyle/>
                    <a:p>
                      <a:r>
                        <a:rPr lang="en-US" dirty="0"/>
                        <a:t>6</a:t>
                      </a:r>
                    </a:p>
                  </a:txBody>
                  <a:tcPr/>
                </a:tc>
                <a:tc>
                  <a:txBody>
                    <a:bodyPr/>
                    <a:lstStyle/>
                    <a:p>
                      <a:endParaRPr lang="en-US"/>
                    </a:p>
                  </a:txBody>
                  <a:tcPr/>
                </a:tc>
                <a:tc>
                  <a:txBody>
                    <a:bodyPr/>
                    <a:lstStyle/>
                    <a:p>
                      <a:endParaRPr lang="en-US" dirty="0"/>
                    </a:p>
                  </a:txBody>
                  <a:tcPr/>
                </a:tc>
                <a:tc>
                  <a:txBody>
                    <a:bodyPr/>
                    <a:lstStyle/>
                    <a:p>
                      <a:r>
                        <a:rPr lang="en-US" dirty="0"/>
                        <a:t>20</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07052137"/>
                  </a:ext>
                </a:extLst>
              </a:tr>
              <a:tr h="370840">
                <a:tc>
                  <a:txBody>
                    <a:bodyPr/>
                    <a:lstStyle/>
                    <a:p>
                      <a:r>
                        <a:rPr lang="en-US" dirty="0"/>
                        <a:t>4</a:t>
                      </a:r>
                    </a:p>
                  </a:txBody>
                  <a:tcPr/>
                </a:tc>
                <a:tc>
                  <a:txBody>
                    <a:bodyPr/>
                    <a:lstStyle/>
                    <a:p>
                      <a:endParaRPr lang="en-US"/>
                    </a:p>
                  </a:txBody>
                  <a:tcPr/>
                </a:tc>
                <a:tc>
                  <a:txBody>
                    <a:bodyPr/>
                    <a:lstStyle/>
                    <a:p>
                      <a:endParaRPr lang="en-US"/>
                    </a:p>
                  </a:txBody>
                  <a:tcPr/>
                </a:tc>
                <a:tc>
                  <a:txBody>
                    <a:bodyPr/>
                    <a:lstStyle/>
                    <a:p>
                      <a:r>
                        <a:rPr lang="en-US" dirty="0"/>
                        <a:t>6</a:t>
                      </a:r>
                    </a:p>
                  </a:txBody>
                  <a:tcPr/>
                </a:tc>
                <a:tc>
                  <a:txBody>
                    <a:bodyPr/>
                    <a:lstStyle/>
                    <a:p>
                      <a:endParaRPr lang="en-US"/>
                    </a:p>
                  </a:txBody>
                  <a:tcPr/>
                </a:tc>
                <a:tc>
                  <a:txBody>
                    <a:bodyPr/>
                    <a:lstStyle/>
                    <a:p>
                      <a:endParaRPr lang="en-US" dirty="0"/>
                    </a:p>
                  </a:txBody>
                  <a:tcPr/>
                </a:tc>
                <a:tc>
                  <a:txBody>
                    <a:bodyPr/>
                    <a:lstStyle/>
                    <a:p>
                      <a:r>
                        <a:rPr lang="en-US" dirty="0"/>
                        <a:t>29</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41104817"/>
                  </a:ext>
                </a:extLst>
              </a:tr>
            </a:tbl>
          </a:graphicData>
        </a:graphic>
      </p:graphicFrame>
      <p:sp>
        <p:nvSpPr>
          <p:cNvPr id="9" name="Rectangle 8">
            <a:extLst>
              <a:ext uri="{FF2B5EF4-FFF2-40B4-BE49-F238E27FC236}">
                <a16:creationId xmlns:a16="http://schemas.microsoft.com/office/drawing/2014/main" id="{B27C77B8-973E-4C28-BAA8-8911C356DB62}"/>
              </a:ext>
            </a:extLst>
          </p:cNvPr>
          <p:cNvSpPr/>
          <p:nvPr/>
        </p:nvSpPr>
        <p:spPr>
          <a:xfrm>
            <a:off x="1354874" y="3566531"/>
            <a:ext cx="5194608" cy="315951"/>
          </a:xfrm>
          <a:prstGeom prst="rect">
            <a:avLst/>
          </a:prstGeom>
          <a:solidFill>
            <a:srgbClr val="ED7D3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30BA6D5C-8A78-47C5-93A8-822261427280}"/>
              </a:ext>
            </a:extLst>
          </p:cNvPr>
          <p:cNvCxnSpPr/>
          <p:nvPr/>
        </p:nvCxnSpPr>
        <p:spPr>
          <a:xfrm flipV="1">
            <a:off x="5056846" y="3053343"/>
            <a:ext cx="1156010" cy="57242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1" name="Straight Arrow Connector 10">
            <a:extLst>
              <a:ext uri="{FF2B5EF4-FFF2-40B4-BE49-F238E27FC236}">
                <a16:creationId xmlns:a16="http://schemas.microsoft.com/office/drawing/2014/main" id="{4EF2711F-0020-4546-8AE9-4A9C0C475D52}"/>
              </a:ext>
            </a:extLst>
          </p:cNvPr>
          <p:cNvCxnSpPr/>
          <p:nvPr/>
        </p:nvCxnSpPr>
        <p:spPr>
          <a:xfrm flipV="1">
            <a:off x="2904429" y="2703707"/>
            <a:ext cx="3717" cy="99989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2" name="Straight Arrow Connector 11">
            <a:extLst>
              <a:ext uri="{FF2B5EF4-FFF2-40B4-BE49-F238E27FC236}">
                <a16:creationId xmlns:a16="http://schemas.microsoft.com/office/drawing/2014/main" id="{33066A5C-0CF9-4588-B846-FBAEAC5196C7}"/>
              </a:ext>
            </a:extLst>
          </p:cNvPr>
          <p:cNvCxnSpPr/>
          <p:nvPr/>
        </p:nvCxnSpPr>
        <p:spPr>
          <a:xfrm flipV="1">
            <a:off x="6457718" y="3720093"/>
            <a:ext cx="1955180" cy="557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3" name="TextBox 12">
            <a:extLst>
              <a:ext uri="{FF2B5EF4-FFF2-40B4-BE49-F238E27FC236}">
                <a16:creationId xmlns:a16="http://schemas.microsoft.com/office/drawing/2014/main" id="{F3954DCB-2F2E-48D2-B50B-AEC006FAFF99}"/>
              </a:ext>
            </a:extLst>
          </p:cNvPr>
          <p:cNvSpPr txBox="1"/>
          <p:nvPr/>
        </p:nvSpPr>
        <p:spPr>
          <a:xfrm>
            <a:off x="2024876" y="3019193"/>
            <a:ext cx="73598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F1       </a:t>
            </a:r>
          </a:p>
        </p:txBody>
      </p:sp>
      <p:sp>
        <p:nvSpPr>
          <p:cNvPr id="14" name="TextBox 13">
            <a:extLst>
              <a:ext uri="{FF2B5EF4-FFF2-40B4-BE49-F238E27FC236}">
                <a16:creationId xmlns:a16="http://schemas.microsoft.com/office/drawing/2014/main" id="{CBEC8553-EF82-45DB-BC7F-169F57846E4F}"/>
              </a:ext>
            </a:extLst>
          </p:cNvPr>
          <p:cNvSpPr txBox="1"/>
          <p:nvPr/>
        </p:nvSpPr>
        <p:spPr>
          <a:xfrm>
            <a:off x="4862629" y="3022677"/>
            <a:ext cx="20462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Calibri"/>
              </a:rPr>
              <a:t>F2</a:t>
            </a:r>
          </a:p>
        </p:txBody>
      </p:sp>
      <p:sp>
        <p:nvSpPr>
          <p:cNvPr id="15" name="TextBox 14">
            <a:extLst>
              <a:ext uri="{FF2B5EF4-FFF2-40B4-BE49-F238E27FC236}">
                <a16:creationId xmlns:a16="http://schemas.microsoft.com/office/drawing/2014/main" id="{DD9A754A-3A3C-4F60-BFF3-1873B43999CE}"/>
              </a:ext>
            </a:extLst>
          </p:cNvPr>
          <p:cNvSpPr txBox="1"/>
          <p:nvPr/>
        </p:nvSpPr>
        <p:spPr>
          <a:xfrm>
            <a:off x="8806211" y="3546552"/>
            <a:ext cx="7545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F3</a:t>
            </a:r>
          </a:p>
        </p:txBody>
      </p:sp>
      <p:sp>
        <p:nvSpPr>
          <p:cNvPr id="16" name="TextBox 15">
            <a:extLst>
              <a:ext uri="{FF2B5EF4-FFF2-40B4-BE49-F238E27FC236}">
                <a16:creationId xmlns:a16="http://schemas.microsoft.com/office/drawing/2014/main" id="{ED5244F7-894F-4434-A4A1-2C2B3608A532}"/>
              </a:ext>
            </a:extLst>
          </p:cNvPr>
          <p:cNvSpPr txBox="1"/>
          <p:nvPr/>
        </p:nvSpPr>
        <p:spPr>
          <a:xfrm>
            <a:off x="167501" y="4767379"/>
            <a:ext cx="27432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Rotate from the left</a:t>
            </a:r>
            <a:endParaRPr lang="en-US" sz="2000" dirty="0">
              <a:cs typeface="Calibri"/>
            </a:endParaRPr>
          </a:p>
          <a:p>
            <a:r>
              <a:rPr lang="en-US" sz="2000" dirty="0">
                <a:cs typeface="Calibri"/>
              </a:rPr>
              <a:t>Rotate from the center</a:t>
            </a:r>
          </a:p>
          <a:p>
            <a:r>
              <a:rPr lang="en-US" sz="2000" dirty="0">
                <a:cs typeface="Calibri"/>
              </a:rPr>
              <a:t>Rotate from the right</a:t>
            </a:r>
          </a:p>
        </p:txBody>
      </p:sp>
      <p:sp>
        <p:nvSpPr>
          <p:cNvPr id="17" name="TextBox 16">
            <a:extLst>
              <a:ext uri="{FF2B5EF4-FFF2-40B4-BE49-F238E27FC236}">
                <a16:creationId xmlns:a16="http://schemas.microsoft.com/office/drawing/2014/main" id="{135B1F7F-B998-428D-90DB-A68969FF3E28}"/>
              </a:ext>
            </a:extLst>
          </p:cNvPr>
          <p:cNvSpPr txBox="1"/>
          <p:nvPr/>
        </p:nvSpPr>
        <p:spPr>
          <a:xfrm>
            <a:off x="394010" y="6062546"/>
            <a:ext cx="1113449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|𝜏|= 𝑟𝐹𝑠𝑖𝑛𝜃 however r changes for each case. r is the distance from the point of rotation to the point of application</a:t>
            </a:r>
          </a:p>
          <a:p>
            <a:r>
              <a:rPr lang="en-US" dirty="0">
                <a:ea typeface="Calibri"/>
                <a:cs typeface="Calibri"/>
              </a:rPr>
              <a:t>Sign for individual torques Torque1 Torque2 Torque3 may also </a:t>
            </a:r>
            <a:r>
              <a:rPr lang="en-US" dirty="0" err="1">
                <a:ea typeface="Calibri"/>
                <a:cs typeface="Calibri"/>
              </a:rPr>
              <a:t>changedepending</a:t>
            </a:r>
            <a:r>
              <a:rPr lang="en-US" dirty="0">
                <a:ea typeface="Calibri"/>
                <a:cs typeface="Calibri"/>
              </a:rPr>
              <a:t> on the point of rotation.</a:t>
            </a:r>
          </a:p>
        </p:txBody>
      </p:sp>
    </p:spTree>
    <p:extLst>
      <p:ext uri="{BB962C8B-B14F-4D97-AF65-F5344CB8AC3E}">
        <p14:creationId xmlns:p14="http://schemas.microsoft.com/office/powerpoint/2010/main" val="1607521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2538D-90C1-4610-B600-A777D856BABA}"/>
              </a:ext>
            </a:extLst>
          </p:cNvPr>
          <p:cNvSpPr>
            <a:spLocks noGrp="1"/>
          </p:cNvSpPr>
          <p:nvPr>
            <p:ph type="title"/>
          </p:nvPr>
        </p:nvSpPr>
        <p:spPr/>
        <p:txBody>
          <a:bodyPr/>
          <a:lstStyle/>
          <a:p>
            <a:r>
              <a:rPr lang="en-US" dirty="0">
                <a:cs typeface="Calibri Light"/>
              </a:rPr>
              <a:t>CLASSWORK ON TORQUE EQUILIBRIUM</a:t>
            </a:r>
            <a:br>
              <a:rPr lang="en-US" dirty="0">
                <a:cs typeface="Calibri Light"/>
              </a:rPr>
            </a:br>
            <a:r>
              <a:rPr lang="en-US" dirty="0">
                <a:cs typeface="Calibri Light"/>
              </a:rPr>
              <a:t>FIND THE MISSING FORCE</a:t>
            </a:r>
            <a:endParaRPr lang="en-US" dirty="0" err="1"/>
          </a:p>
        </p:txBody>
      </p:sp>
      <p:sp>
        <p:nvSpPr>
          <p:cNvPr id="5" name="TextBox 4">
            <a:extLst>
              <a:ext uri="{FF2B5EF4-FFF2-40B4-BE49-F238E27FC236}">
                <a16:creationId xmlns:a16="http://schemas.microsoft.com/office/drawing/2014/main" id="{22785FB2-F6C8-49D8-9F38-2BE9169B3E53}"/>
              </a:ext>
            </a:extLst>
          </p:cNvPr>
          <p:cNvSpPr txBox="1"/>
          <p:nvPr/>
        </p:nvSpPr>
        <p:spPr>
          <a:xfrm>
            <a:off x="579864" y="2178205"/>
            <a:ext cx="1012159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1) A uniform 1000-N piece of metal that is 12 m long is suspended horizontally by two vertical wires. One wire is at the left end and the other one is 9 meters away from the left end. What are the tensions </a:t>
            </a:r>
            <a:endParaRPr lang="en-US"/>
          </a:p>
          <a:p>
            <a:pPr marL="285750" indent="-285750">
              <a:buFont typeface="Arial"/>
              <a:buChar char="•"/>
            </a:pPr>
            <a:endParaRPr lang="en-US" dirty="0">
              <a:ea typeface="+mn-lt"/>
              <a:cs typeface="+mn-lt"/>
            </a:endParaRPr>
          </a:p>
          <a:p>
            <a:r>
              <a:rPr lang="en-US" dirty="0">
                <a:ea typeface="+mn-lt"/>
                <a:cs typeface="+mn-lt"/>
              </a:rPr>
              <a:t>2) A uniform meter stick with 4 N weight is held in equilibrium by two supports. First string is at 20 cm mark and the other is at 60 cm mark. What are the normal forces on the supports?</a:t>
            </a:r>
          </a:p>
          <a:p>
            <a:endParaRPr lang="en-US" dirty="0">
              <a:ea typeface="+mn-lt"/>
              <a:cs typeface="+mn-lt"/>
            </a:endParaRPr>
          </a:p>
          <a:p>
            <a:r>
              <a:rPr lang="en-US" dirty="0">
                <a:ea typeface="+mn-lt"/>
                <a:cs typeface="+mn-lt"/>
              </a:rPr>
              <a:t>4) A 2kg metal bar is attached to a wall, free to rotate about the pivot. Metal bar is 3 meters long. On the other end, the bar is attached to a cable that makes 24 degrees angle with the horizontal. Calculate the tension in the cable. Calculate x and y components of the reaction force that the pivot is exerting (Rx, Ry)</a:t>
            </a:r>
          </a:p>
          <a:p>
            <a:r>
              <a:rPr lang="en-US" dirty="0">
                <a:cs typeface="Calibri" panose="020F0502020204030204"/>
              </a:rPr>
              <a:t>using the first condition of equilibrium.</a:t>
            </a:r>
            <a:endParaRPr lang="en-US" dirty="0"/>
          </a:p>
        </p:txBody>
      </p:sp>
      <p:pic>
        <p:nvPicPr>
          <p:cNvPr id="6" name="Picture 6" descr="Classical sign post problem. A metal bar free to rotate about a pivot is supported by a string.  ">
            <a:extLst>
              <a:ext uri="{FF2B5EF4-FFF2-40B4-BE49-F238E27FC236}">
                <a16:creationId xmlns:a16="http://schemas.microsoft.com/office/drawing/2014/main" id="{D0BEC856-3C1F-4D4F-857F-72C503B7DAF8}"/>
              </a:ext>
            </a:extLst>
          </p:cNvPr>
          <p:cNvPicPr>
            <a:picLocks noChangeAspect="1"/>
          </p:cNvPicPr>
          <p:nvPr/>
        </p:nvPicPr>
        <p:blipFill>
          <a:blip r:embed="rId2"/>
          <a:stretch>
            <a:fillRect/>
          </a:stretch>
        </p:blipFill>
        <p:spPr>
          <a:xfrm>
            <a:off x="699391" y="5123404"/>
            <a:ext cx="2119429" cy="1307249"/>
          </a:xfrm>
          <a:prstGeom prst="rect">
            <a:avLst/>
          </a:prstGeom>
        </p:spPr>
      </p:pic>
      <p:sp>
        <p:nvSpPr>
          <p:cNvPr id="3" name="TextBox 2">
            <a:extLst>
              <a:ext uri="{FF2B5EF4-FFF2-40B4-BE49-F238E27FC236}">
                <a16:creationId xmlns:a16="http://schemas.microsoft.com/office/drawing/2014/main" id="{90071F89-FDE7-4601-A512-D6F1B264BD1B}"/>
              </a:ext>
            </a:extLst>
          </p:cNvPr>
          <p:cNvSpPr txBox="1"/>
          <p:nvPr/>
        </p:nvSpPr>
        <p:spPr>
          <a:xfrm>
            <a:off x="5105400" y="591170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𝜏= 𝑟𝐹𝑠𝑖𝑛𝜃  </a:t>
            </a:r>
            <a:r>
              <a:rPr lang="en-US" dirty="0" err="1"/>
              <a:t>Fnet</a:t>
            </a:r>
            <a:r>
              <a:rPr lang="en-US" dirty="0"/>
              <a:t>=0  </a:t>
            </a:r>
            <a:r>
              <a:rPr lang="en-US" dirty="0">
                <a:ea typeface="+mn-lt"/>
                <a:cs typeface="+mn-lt"/>
              </a:rPr>
              <a:t>𝜏net=0</a:t>
            </a:r>
            <a:endParaRPr lang="en-US" dirty="0"/>
          </a:p>
        </p:txBody>
      </p:sp>
    </p:spTree>
    <p:extLst>
      <p:ext uri="{BB962C8B-B14F-4D97-AF65-F5344CB8AC3E}">
        <p14:creationId xmlns:p14="http://schemas.microsoft.com/office/powerpoint/2010/main" val="36101145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5A85F495E49E4BBB833CF7A9F152C4" ma:contentTypeVersion="10" ma:contentTypeDescription="Create a new document." ma:contentTypeScope="" ma:versionID="f246edea02a8a4194af0539485bc691d">
  <xsd:schema xmlns:xsd="http://www.w3.org/2001/XMLSchema" xmlns:xs="http://www.w3.org/2001/XMLSchema" xmlns:p="http://schemas.microsoft.com/office/2006/metadata/properties" xmlns:ns2="6954f885-5cd7-482a-89e1-9538160d650a" targetNamespace="http://schemas.microsoft.com/office/2006/metadata/properties" ma:root="true" ma:fieldsID="ef5adcf8a14354fc6ba5ad96574f0ede" ns2:_="">
    <xsd:import namespace="6954f885-5cd7-482a-89e1-9538160d6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54f885-5cd7-482a-89e1-9538160d65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B8CC32-74E8-4638-BF73-00523CB501D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3AF0625-7324-4643-A406-54C55D14E8EB}">
  <ds:schemaRefs>
    <ds:schemaRef ds:uri="http://schemas.microsoft.com/sharepoint/v3/contenttype/forms"/>
  </ds:schemaRefs>
</ds:datastoreItem>
</file>

<file path=customXml/itemProps3.xml><?xml version="1.0" encoding="utf-8"?>
<ds:datastoreItem xmlns:ds="http://schemas.openxmlformats.org/officeDocument/2006/customXml" ds:itemID="{667D2FBA-F53F-4432-8F90-9659AE26B7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54f885-5cd7-482a-89e1-9538160d65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TORQUE, STATICS AND ROTATIONAL DYNAMICS</vt:lpstr>
      <vt:lpstr>Learning  Outcomes</vt:lpstr>
      <vt:lpstr>Concepts</vt:lpstr>
      <vt:lpstr>Units</vt:lpstr>
      <vt:lpstr>Formulas and Constants</vt:lpstr>
      <vt:lpstr>KEY STRATEGIES  TO FIND NET TORQUE</vt:lpstr>
      <vt:lpstr>FINDING TORQUE USING FREE BODY DIAGRAMS</vt:lpstr>
      <vt:lpstr>NET TORQUE CLASSWORK</vt:lpstr>
      <vt:lpstr>CLASSWORK ON TORQUE EQUILIBRIUM FIND THE MISSING FORCE</vt:lpstr>
      <vt:lpstr>ACTIVITY ON EQUILIBRIUM: Simple Machines</vt:lpstr>
      <vt:lpstr>ADVANCED ACTIVITY ON NET TORQUE</vt:lpstr>
      <vt:lpstr>CLASSWORK ON MOMENT OF INERTIA</vt:lpstr>
      <vt:lpstr>ROTATIONAL EQUIVALANTS OF TRANSLATIONAL CONCEPTS AND EQUATIONS</vt:lpstr>
      <vt:lpstr>CLASSWORK RELATED TO DYNAMIC SYSTEMS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3293</cp:revision>
  <dcterms:created xsi:type="dcterms:W3CDTF">2021-08-09T21:57:42Z</dcterms:created>
  <dcterms:modified xsi:type="dcterms:W3CDTF">2022-08-29T15:53:48Z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0x010100325A85F495E49E4BBB833CF7A9F152C4</vt:lpwstr>
  </property>
</Properties>
</file>